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Lst>
  <p:notesMasterIdLst>
    <p:notesMasterId r:id="rId23"/>
  </p:notesMasterIdLst>
  <p:sldIdLst>
    <p:sldId id="269" r:id="rId2"/>
    <p:sldId id="270" r:id="rId3"/>
    <p:sldId id="271" r:id="rId4"/>
    <p:sldId id="272" r:id="rId5"/>
    <p:sldId id="273" r:id="rId6"/>
    <p:sldId id="274" r:id="rId7"/>
    <p:sldId id="275" r:id="rId8"/>
    <p:sldId id="276" r:id="rId9"/>
    <p:sldId id="277" r:id="rId10"/>
    <p:sldId id="278" r:id="rId11"/>
    <p:sldId id="279" r:id="rId12"/>
    <p:sldId id="280" r:id="rId13"/>
    <p:sldId id="281" r:id="rId14"/>
    <p:sldId id="282" r:id="rId15"/>
    <p:sldId id="283" r:id="rId16"/>
    <p:sldId id="284" r:id="rId17"/>
    <p:sldId id="285" r:id="rId18"/>
    <p:sldId id="286" r:id="rId19"/>
    <p:sldId id="287" r:id="rId20"/>
    <p:sldId id="288" r:id="rId21"/>
    <p:sldId id="289" r:id="rId22"/>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pitchFamily="34" charset="0"/>
        <a:ea typeface="ＭＳ Ｐゴシック" pitchFamily="34" charset="-128"/>
        <a:cs typeface="+mn-cs"/>
      </a:defRPr>
    </a:lvl1pPr>
    <a:lvl2pPr marL="457200" algn="l" rtl="0" fontAlgn="base">
      <a:spcBef>
        <a:spcPct val="0"/>
      </a:spcBef>
      <a:spcAft>
        <a:spcPct val="0"/>
      </a:spcAft>
      <a:defRPr kern="1200">
        <a:solidFill>
          <a:schemeClr val="tx1"/>
        </a:solidFill>
        <a:latin typeface="Arial" pitchFamily="34" charset="0"/>
        <a:ea typeface="ＭＳ Ｐゴシック" pitchFamily="34" charset="-128"/>
        <a:cs typeface="+mn-cs"/>
      </a:defRPr>
    </a:lvl2pPr>
    <a:lvl3pPr marL="914400" algn="l" rtl="0" fontAlgn="base">
      <a:spcBef>
        <a:spcPct val="0"/>
      </a:spcBef>
      <a:spcAft>
        <a:spcPct val="0"/>
      </a:spcAft>
      <a:defRPr kern="1200">
        <a:solidFill>
          <a:schemeClr val="tx1"/>
        </a:solidFill>
        <a:latin typeface="Arial" pitchFamily="34" charset="0"/>
        <a:ea typeface="ＭＳ Ｐゴシック" pitchFamily="34" charset="-128"/>
        <a:cs typeface="+mn-cs"/>
      </a:defRPr>
    </a:lvl3pPr>
    <a:lvl4pPr marL="1371600" algn="l" rtl="0" fontAlgn="base">
      <a:spcBef>
        <a:spcPct val="0"/>
      </a:spcBef>
      <a:spcAft>
        <a:spcPct val="0"/>
      </a:spcAft>
      <a:defRPr kern="1200">
        <a:solidFill>
          <a:schemeClr val="tx1"/>
        </a:solidFill>
        <a:latin typeface="Arial" pitchFamily="34" charset="0"/>
        <a:ea typeface="ＭＳ Ｐゴシック" pitchFamily="34" charset="-128"/>
        <a:cs typeface="+mn-cs"/>
      </a:defRPr>
    </a:lvl4pPr>
    <a:lvl5pPr marL="1828800" algn="l" rtl="0" fontAlgn="base">
      <a:spcBef>
        <a:spcPct val="0"/>
      </a:spcBef>
      <a:spcAft>
        <a:spcPct val="0"/>
      </a:spcAft>
      <a:defRPr kern="1200">
        <a:solidFill>
          <a:schemeClr val="tx1"/>
        </a:solidFill>
        <a:latin typeface="Arial" pitchFamily="34" charset="0"/>
        <a:ea typeface="ＭＳ Ｐゴシック" pitchFamily="34" charset="-128"/>
        <a:cs typeface="+mn-cs"/>
      </a:defRPr>
    </a:lvl5pPr>
    <a:lvl6pPr marL="2286000" algn="l" defTabSz="914400" rtl="0" eaLnBrk="1" latinLnBrk="0" hangingPunct="1">
      <a:defRPr kern="1200">
        <a:solidFill>
          <a:schemeClr val="tx1"/>
        </a:solidFill>
        <a:latin typeface="Arial" pitchFamily="34" charset="0"/>
        <a:ea typeface="ＭＳ Ｐゴシック" pitchFamily="34" charset="-128"/>
        <a:cs typeface="+mn-cs"/>
      </a:defRPr>
    </a:lvl6pPr>
    <a:lvl7pPr marL="2743200" algn="l" defTabSz="914400" rtl="0" eaLnBrk="1" latinLnBrk="0" hangingPunct="1">
      <a:defRPr kern="1200">
        <a:solidFill>
          <a:schemeClr val="tx1"/>
        </a:solidFill>
        <a:latin typeface="Arial" pitchFamily="34" charset="0"/>
        <a:ea typeface="ＭＳ Ｐゴシック" pitchFamily="34" charset="-128"/>
        <a:cs typeface="+mn-cs"/>
      </a:defRPr>
    </a:lvl7pPr>
    <a:lvl8pPr marL="3200400" algn="l" defTabSz="914400" rtl="0" eaLnBrk="1" latinLnBrk="0" hangingPunct="1">
      <a:defRPr kern="1200">
        <a:solidFill>
          <a:schemeClr val="tx1"/>
        </a:solidFill>
        <a:latin typeface="Arial" pitchFamily="34" charset="0"/>
        <a:ea typeface="ＭＳ Ｐゴシック" pitchFamily="34" charset="-128"/>
        <a:cs typeface="+mn-cs"/>
      </a:defRPr>
    </a:lvl8pPr>
    <a:lvl9pPr marL="3657600" algn="l" defTabSz="914400" rtl="0" eaLnBrk="1" latinLnBrk="0" hangingPunct="1">
      <a:defRPr kern="1200">
        <a:solidFill>
          <a:schemeClr val="tx1"/>
        </a:solidFill>
        <a:latin typeface="Arial" pitchFamily="34" charset="0"/>
        <a:ea typeface="ＭＳ Ｐゴシック" pitchFamily="34"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Pitcairn, Erica G" initials="PEG" lastIdx="5" clrIdx="0">
    <p:extLst>
      <p:ext uri="{19B8F6BF-5375-455C-9EA6-DF929625EA0E}">
        <p15:presenceInfo xmlns:p15="http://schemas.microsoft.com/office/powerpoint/2012/main" userId="S-1-5-21-4027829005-1107895287-290554039-174965"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DF6F7"/>
    <a:srgbClr val="E2F0F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aximized">
    <p:restoredLeft sz="34597" autoAdjust="0"/>
    <p:restoredTop sz="86938" autoAdjust="0"/>
  </p:normalViewPr>
  <p:slideViewPr>
    <p:cSldViewPr>
      <p:cViewPr varScale="1">
        <p:scale>
          <a:sx n="70" d="100"/>
          <a:sy n="70" d="100"/>
        </p:scale>
        <p:origin x="156" y="6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75" d="100"/>
        <a:sy n="75"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commentAuthors" Target="commentAuthor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smtClean="0">
                <a:latin typeface="Arial" charset="0"/>
                <a:ea typeface="ＭＳ Ｐゴシック" charset="0"/>
                <a:cs typeface="ＭＳ Ｐゴシック" charset="0"/>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C3F1D237-0D49-46B3-8EC7-B6BDC71C6FB2}" type="datetimeFigureOut">
              <a:rPr lang="en-US" altLang="en-US"/>
              <a:pPr/>
              <a:t>10/9/2015</a:t>
            </a:fld>
            <a:endParaRPr lang="en-US" alt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smtClean="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smtClean="0">
                <a:latin typeface="Arial" charset="0"/>
                <a:ea typeface="ＭＳ Ｐゴシック" charset="0"/>
                <a:cs typeface="ＭＳ Ｐゴシック" charset="0"/>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ED64E9EC-2670-4B0E-8F6D-3B60E70F1C36}" type="slidenum">
              <a:rPr lang="en-US" altLang="en-US"/>
              <a:pPr/>
              <a:t>‹#›</a:t>
            </a:fld>
            <a:endParaRPr lang="en-US" altLang="en-US"/>
          </a:p>
        </p:txBody>
      </p:sp>
    </p:spTree>
    <p:extLst>
      <p:ext uri="{BB962C8B-B14F-4D97-AF65-F5344CB8AC3E}">
        <p14:creationId xmlns:p14="http://schemas.microsoft.com/office/powerpoint/2010/main" val="2129049488"/>
      </p:ext>
    </p:extLst>
  </p:cSld>
  <p:clrMap bg1="lt1" tx1="dk1" bg2="lt2" tx2="dk2" accent1="accent1" accent2="accent2" accent3="accent3" accent4="accent4" accent5="accent5" accent6="accent6" hlink="hlink" folHlink="folHlink"/>
  <p:notesStyle>
    <a:lvl1pPr algn="l" defTabSz="457200" rtl="0" fontAlgn="base">
      <a:spcBef>
        <a:spcPct val="30000"/>
      </a:spcBef>
      <a:spcAft>
        <a:spcPct val="0"/>
      </a:spcAft>
      <a:defRPr sz="1200" kern="1200">
        <a:solidFill>
          <a:schemeClr val="tx1"/>
        </a:solidFill>
        <a:latin typeface="+mn-lt"/>
        <a:ea typeface="ＭＳ Ｐゴシック" pitchFamily="34" charset="-128"/>
        <a:cs typeface="+mn-cs"/>
      </a:defRPr>
    </a:lvl1pPr>
    <a:lvl2pPr marL="457200" algn="l" defTabSz="457200" rtl="0" fontAlgn="base">
      <a:spcBef>
        <a:spcPct val="30000"/>
      </a:spcBef>
      <a:spcAft>
        <a:spcPct val="0"/>
      </a:spcAft>
      <a:defRPr sz="1200" kern="1200">
        <a:solidFill>
          <a:schemeClr val="tx1"/>
        </a:solidFill>
        <a:latin typeface="+mn-lt"/>
        <a:ea typeface="ＭＳ Ｐゴシック" pitchFamily="34" charset="-128"/>
        <a:cs typeface="+mn-cs"/>
      </a:defRPr>
    </a:lvl2pPr>
    <a:lvl3pPr marL="914400" algn="l" defTabSz="457200" rtl="0" fontAlgn="base">
      <a:spcBef>
        <a:spcPct val="30000"/>
      </a:spcBef>
      <a:spcAft>
        <a:spcPct val="0"/>
      </a:spcAft>
      <a:defRPr sz="1200" kern="1200">
        <a:solidFill>
          <a:schemeClr val="tx1"/>
        </a:solidFill>
        <a:latin typeface="+mn-lt"/>
        <a:ea typeface="ＭＳ Ｐゴシック" pitchFamily="34" charset="-128"/>
        <a:cs typeface="+mn-cs"/>
      </a:defRPr>
    </a:lvl3pPr>
    <a:lvl4pPr marL="1371600" algn="l" defTabSz="457200" rtl="0" fontAlgn="base">
      <a:spcBef>
        <a:spcPct val="30000"/>
      </a:spcBef>
      <a:spcAft>
        <a:spcPct val="0"/>
      </a:spcAft>
      <a:defRPr sz="1200" kern="1200">
        <a:solidFill>
          <a:schemeClr val="tx1"/>
        </a:solidFill>
        <a:latin typeface="+mn-lt"/>
        <a:ea typeface="ＭＳ Ｐゴシック" pitchFamily="34" charset="-128"/>
        <a:cs typeface="+mn-cs"/>
      </a:defRPr>
    </a:lvl4pPr>
    <a:lvl5pPr marL="1828800" algn="l" defTabSz="457200" rtl="0" fontAlgn="base">
      <a:spcBef>
        <a:spcPct val="30000"/>
      </a:spcBef>
      <a:spcAft>
        <a:spcPct val="0"/>
      </a:spcAft>
      <a:defRPr sz="1200" kern="1200">
        <a:solidFill>
          <a:schemeClr val="tx1"/>
        </a:solidFill>
        <a:latin typeface="+mn-lt"/>
        <a:ea typeface="ＭＳ Ｐゴシック" pitchFamily="34"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218"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en-US" dirty="0" smtClean="0"/>
              <a:t>The Thousand Pillared Hall in the Temple of </a:t>
            </a:r>
            <a:r>
              <a:rPr lang="en-US" altLang="en-US" dirty="0" err="1" smtClean="0"/>
              <a:t>Minakshi</a:t>
            </a:r>
            <a:r>
              <a:rPr lang="en-US" altLang="en-US" dirty="0" smtClean="0"/>
              <a:t> at Madurai. At the annual </a:t>
            </a:r>
            <a:r>
              <a:rPr lang="en-US" altLang="en-US" dirty="0" err="1" smtClean="0"/>
              <a:t>Chittarai</a:t>
            </a:r>
            <a:r>
              <a:rPr lang="en-US" altLang="en-US" dirty="0" smtClean="0"/>
              <a:t> Festival, the citizens of this city in south India celebrate the wedding of their local patron goddess, </a:t>
            </a:r>
            <a:r>
              <a:rPr lang="en-US" altLang="en-US" dirty="0" err="1" smtClean="0"/>
              <a:t>Minakshi</a:t>
            </a:r>
            <a:r>
              <a:rPr lang="en-US" altLang="en-US" dirty="0" smtClean="0"/>
              <a:t>, to the high god Shiva.</a:t>
            </a:r>
          </a:p>
        </p:txBody>
      </p:sp>
      <p:sp>
        <p:nvSpPr>
          <p:cNvPr id="9219"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D0FDF419-ACAC-468F-A13B-CE74EB4D5B73}" type="slidenum">
              <a:rPr lang="en-US" altLang="en-US" sz="1200">
                <a:latin typeface="Calibri" pitchFamily="34" charset="0"/>
              </a:rPr>
              <a:pPr eaLnBrk="1" hangingPunct="1"/>
              <a:t>6</a:t>
            </a:fld>
            <a:endParaRPr lang="en-US" altLang="en-US" sz="1200">
              <a:latin typeface="Calibri" pitchFamily="34" charset="0"/>
            </a:endParaRPr>
          </a:p>
        </p:txBody>
      </p:sp>
    </p:spTree>
    <p:extLst>
      <p:ext uri="{BB962C8B-B14F-4D97-AF65-F5344CB8AC3E}">
        <p14:creationId xmlns:p14="http://schemas.microsoft.com/office/powerpoint/2010/main" val="43187688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1746"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en-US" dirty="0" smtClean="0"/>
              <a:t>Map 6.2 </a:t>
            </a:r>
            <a:r>
              <a:rPr lang="en-US" altLang="en-US" b="1" dirty="0" smtClean="0"/>
              <a:t>Southeast Asia. </a:t>
            </a:r>
            <a:r>
              <a:rPr lang="en-US" altLang="en-US" dirty="0" smtClean="0"/>
              <a:t>Southeast Asia’s position between the ancient centers of civilization in India and China had a</a:t>
            </a:r>
            <a:r>
              <a:rPr lang="en-US" altLang="en-US" baseline="0" dirty="0" smtClean="0"/>
              <a:t> </a:t>
            </a:r>
            <a:r>
              <a:rPr lang="en-US" altLang="en-US" dirty="0" smtClean="0"/>
              <a:t>major impact on its history. In the first millennium </a:t>
            </a:r>
            <a:r>
              <a:rPr lang="en-US" altLang="en-US" dirty="0" err="1" smtClean="0"/>
              <a:t>c.e</a:t>
            </a:r>
            <a:r>
              <a:rPr lang="en-US" altLang="en-US" dirty="0" smtClean="0"/>
              <a:t>. a series of powerful and wealthy states arose in the region by gaining</a:t>
            </a:r>
            <a:r>
              <a:rPr lang="en-US" altLang="en-US" baseline="0" dirty="0" smtClean="0"/>
              <a:t> </a:t>
            </a:r>
            <a:r>
              <a:rPr lang="en-US" altLang="en-US" dirty="0" smtClean="0"/>
              <a:t>control of major trade routes: first </a:t>
            </a:r>
            <a:r>
              <a:rPr lang="en-US" altLang="en-US" dirty="0" err="1" smtClean="0"/>
              <a:t>Funan</a:t>
            </a:r>
            <a:r>
              <a:rPr lang="en-US" altLang="en-US" dirty="0" smtClean="0"/>
              <a:t>, based in southern Vietnam, Cambodia, and the Malay Peninsula, then </a:t>
            </a:r>
            <a:r>
              <a:rPr lang="en-US" altLang="en-US" dirty="0" err="1" smtClean="0"/>
              <a:t>Srivijaya</a:t>
            </a:r>
            <a:r>
              <a:rPr lang="en-US" altLang="en-US" baseline="0" dirty="0" smtClean="0"/>
              <a:t> </a:t>
            </a:r>
            <a:r>
              <a:rPr lang="en-US" altLang="en-US" dirty="0" smtClean="0"/>
              <a:t>on the island of Sumatra, then smaller states on the island of Java. Shifting trade routes led to the rise and fall of the various</a:t>
            </a:r>
            <a:r>
              <a:rPr lang="en-US" altLang="en-US" baseline="0" dirty="0" smtClean="0"/>
              <a:t> </a:t>
            </a:r>
            <a:r>
              <a:rPr lang="en-US" altLang="en-US" dirty="0" smtClean="0"/>
              <a:t>centers. © Cengage Learning</a:t>
            </a:r>
          </a:p>
        </p:txBody>
      </p:sp>
      <p:sp>
        <p:nvSpPr>
          <p:cNvPr id="31747"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6B4ED442-4E38-4FF3-8488-FA372AEB3EF3}" type="slidenum">
              <a:rPr lang="en-US" altLang="en-US" sz="1200">
                <a:latin typeface="Calibri" pitchFamily="34" charset="0"/>
              </a:rPr>
              <a:pPr eaLnBrk="1" hangingPunct="1"/>
              <a:t>19</a:t>
            </a:fld>
            <a:endParaRPr lang="en-US" altLang="en-US" sz="1200">
              <a:latin typeface="Calibri" pitchFamily="34" charset="0"/>
            </a:endParaRPr>
          </a:p>
        </p:txBody>
      </p:sp>
    </p:spTree>
    <p:extLst>
      <p:ext uri="{BB962C8B-B14F-4D97-AF65-F5344CB8AC3E}">
        <p14:creationId xmlns:p14="http://schemas.microsoft.com/office/powerpoint/2010/main" val="392862166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3794"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en-US" dirty="0" err="1" smtClean="0"/>
              <a:t>Srivijaya</a:t>
            </a:r>
            <a:r>
              <a:rPr lang="en-US" altLang="en-US" dirty="0" smtClean="0"/>
              <a:t>-Style Stupa in Thailand, Eighth Century C.E. This brick and mortar shrine at </a:t>
            </a:r>
            <a:r>
              <a:rPr lang="en-US" altLang="en-US" dirty="0" err="1" smtClean="0"/>
              <a:t>Chaiya</a:t>
            </a:r>
            <a:r>
              <a:rPr lang="en-US" altLang="en-US" dirty="0" smtClean="0"/>
              <a:t> shows that the influence of</a:t>
            </a:r>
            <a:r>
              <a:rPr lang="en-US" altLang="en-US" baseline="0" dirty="0" smtClean="0"/>
              <a:t> </a:t>
            </a:r>
            <a:r>
              <a:rPr lang="en-US" altLang="en-US" dirty="0" err="1" smtClean="0"/>
              <a:t>Srivijaya</a:t>
            </a:r>
            <a:r>
              <a:rPr lang="en-US" altLang="en-US" dirty="0" smtClean="0"/>
              <a:t> reached far into the Southeast Asian mainland.</a:t>
            </a:r>
          </a:p>
        </p:txBody>
      </p:sp>
      <p:sp>
        <p:nvSpPr>
          <p:cNvPr id="33795"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F2B7774A-42CB-4D6E-943C-55543719075F}" type="slidenum">
              <a:rPr lang="en-US" altLang="en-US" sz="1200">
                <a:latin typeface="Calibri" pitchFamily="34" charset="0"/>
              </a:rPr>
              <a:pPr eaLnBrk="1" hangingPunct="1"/>
              <a:t>20</a:t>
            </a:fld>
            <a:endParaRPr lang="en-US" altLang="en-US" sz="1200">
              <a:latin typeface="Calibri" pitchFamily="34" charset="0"/>
            </a:endParaRPr>
          </a:p>
        </p:txBody>
      </p:sp>
    </p:spTree>
    <p:extLst>
      <p:ext uri="{BB962C8B-B14F-4D97-AF65-F5344CB8AC3E}">
        <p14:creationId xmlns:p14="http://schemas.microsoft.com/office/powerpoint/2010/main" val="181917759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5842"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en-US" dirty="0" smtClean="0"/>
              <a:t>Aerial View of the Buddhist Monument at </a:t>
            </a:r>
            <a:r>
              <a:rPr lang="en-US" altLang="en-US" dirty="0" err="1" smtClean="0"/>
              <a:t>Borobodur</a:t>
            </a:r>
            <a:r>
              <a:rPr lang="en-US" altLang="en-US" dirty="0" smtClean="0"/>
              <a:t>, Java. This great monument of volcanic stone was more than 300 feet (90 meters) in length and over 100 feet (30 meters) high. Pilgrims made a 3-mile-long (nearly 5-kilometer-long) winding ascent through ten levels intended to represent the ideal Buddhist journey from ignorance to enlightenment. Numerous sculptured reliefs depicting Buddhist legends provide glimpses of daily life in early Java.</a:t>
            </a:r>
          </a:p>
        </p:txBody>
      </p:sp>
      <p:sp>
        <p:nvSpPr>
          <p:cNvPr id="35843"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83864955-C9EE-4B73-9814-604990F092C9}" type="slidenum">
              <a:rPr lang="en-US" altLang="en-US" sz="1200">
                <a:latin typeface="Calibri" pitchFamily="34" charset="0"/>
              </a:rPr>
              <a:pPr eaLnBrk="1" hangingPunct="1"/>
              <a:t>21</a:t>
            </a:fld>
            <a:endParaRPr lang="en-US" altLang="en-US" sz="1200">
              <a:latin typeface="Calibri" pitchFamily="34" charset="0"/>
            </a:endParaRPr>
          </a:p>
        </p:txBody>
      </p:sp>
    </p:spTree>
    <p:extLst>
      <p:ext uri="{BB962C8B-B14F-4D97-AF65-F5344CB8AC3E}">
        <p14:creationId xmlns:p14="http://schemas.microsoft.com/office/powerpoint/2010/main" val="303492246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5"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266"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en-US" dirty="0" smtClean="0"/>
              <a:t>This table</a:t>
            </a:r>
            <a:r>
              <a:rPr lang="en-US" altLang="en-US" baseline="0" dirty="0" smtClean="0"/>
              <a:t> details the events in both India and Southeast Asia from 2000 B.C.E to 1000 C.E.</a:t>
            </a:r>
            <a:endParaRPr lang="en-US" altLang="en-US" dirty="0" smtClean="0"/>
          </a:p>
        </p:txBody>
      </p:sp>
      <p:sp>
        <p:nvSpPr>
          <p:cNvPr id="11267"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7CE027D3-1C5F-40FC-947F-49AB4A3F8B44}" type="slidenum">
              <a:rPr lang="en-US" altLang="en-US" sz="1200">
                <a:latin typeface="Calibri" pitchFamily="34" charset="0"/>
              </a:rPr>
              <a:pPr eaLnBrk="1" hangingPunct="1"/>
              <a:t>7</a:t>
            </a:fld>
            <a:endParaRPr lang="en-US" altLang="en-US" sz="1200">
              <a:latin typeface="Calibri" pitchFamily="34" charset="0"/>
            </a:endParaRPr>
          </a:p>
        </p:txBody>
      </p:sp>
    </p:spTree>
    <p:extLst>
      <p:ext uri="{BB962C8B-B14F-4D97-AF65-F5344CB8AC3E}">
        <p14:creationId xmlns:p14="http://schemas.microsoft.com/office/powerpoint/2010/main" val="102094893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3314"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en-US" dirty="0" smtClean="0"/>
              <a:t>Map 6.1 </a:t>
            </a:r>
            <a:r>
              <a:rPr lang="en-US" altLang="en-US" b="1" dirty="0" smtClean="0"/>
              <a:t>Ancient India. </a:t>
            </a:r>
            <a:r>
              <a:rPr lang="en-US" altLang="en-US" dirty="0" smtClean="0"/>
              <a:t>Mountains and ocean largely separate the Indian subcontinent from the rest of Asia. Migrations and invasions usually came through the Khyber Pass in the northwest. Seaborne commerce with western Asia, Southeast Asia, and East Asia often flourished. Peoples speaking Indo-European languages migrated into the broad valleys of the Indus and Ganges Rivers in the north. Dravidian-speaking peoples remained the dominant population in the south. The diversity of the Indian landscape, the multiplicity of ethnic groups, and the primary identification of people with their class and caste lie behind the</a:t>
            </a:r>
            <a:r>
              <a:rPr lang="en-US" altLang="en-US" baseline="0" dirty="0" smtClean="0"/>
              <a:t> </a:t>
            </a:r>
            <a:r>
              <a:rPr lang="en-US" altLang="en-US" dirty="0" smtClean="0"/>
              <a:t>division into many small states that has characterized much of Indian political history. © Cengage Learning</a:t>
            </a:r>
          </a:p>
        </p:txBody>
      </p:sp>
      <p:sp>
        <p:nvSpPr>
          <p:cNvPr id="13315"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6975CA13-722E-4F1B-B5BF-26C715F42E2B}" type="slidenum">
              <a:rPr lang="en-US" altLang="en-US" sz="1200">
                <a:latin typeface="Calibri" pitchFamily="34" charset="0"/>
              </a:rPr>
              <a:pPr eaLnBrk="1" hangingPunct="1"/>
              <a:t>8</a:t>
            </a:fld>
            <a:endParaRPr lang="en-US" altLang="en-US" sz="1200">
              <a:latin typeface="Calibri" pitchFamily="34" charset="0"/>
            </a:endParaRPr>
          </a:p>
        </p:txBody>
      </p:sp>
    </p:spTree>
    <p:extLst>
      <p:ext uri="{BB962C8B-B14F-4D97-AF65-F5344CB8AC3E}">
        <p14:creationId xmlns:p14="http://schemas.microsoft.com/office/powerpoint/2010/main" val="202357055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2"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en-US" dirty="0" smtClean="0"/>
              <a:t>Carved Stone Gateway Leading to the Great Stupa at </a:t>
            </a:r>
            <a:r>
              <a:rPr lang="en-US" altLang="en-US" dirty="0" err="1" smtClean="0"/>
              <a:t>Sanchi</a:t>
            </a:r>
            <a:r>
              <a:rPr lang="en-US" altLang="en-US" dirty="0" smtClean="0"/>
              <a:t>. Pilgrims traveled long distances to visit stupas, mounds containing relics of the Buddha. The complex at </a:t>
            </a:r>
            <a:r>
              <a:rPr lang="en-US" altLang="en-US" dirty="0" err="1" smtClean="0"/>
              <a:t>Sanchi</a:t>
            </a:r>
            <a:r>
              <a:rPr lang="en-US" altLang="en-US" dirty="0" smtClean="0"/>
              <a:t>, in central India, was begun by </a:t>
            </a:r>
            <a:r>
              <a:rPr lang="en-US" altLang="en-US" dirty="0" err="1" smtClean="0"/>
              <a:t>Ashoka</a:t>
            </a:r>
            <a:r>
              <a:rPr lang="en-US" altLang="en-US" dirty="0" smtClean="0"/>
              <a:t> in the third century B.C.E., though the gates probably date to the first century C.E. This relief shows a royal procession bringing the remains of the Buddha to the city of </a:t>
            </a:r>
            <a:r>
              <a:rPr lang="en-US" altLang="en-US" dirty="0" err="1" smtClean="0"/>
              <a:t>Kushinagara</a:t>
            </a:r>
            <a:r>
              <a:rPr lang="en-US" altLang="en-US" dirty="0" smtClean="0"/>
              <a:t>.</a:t>
            </a:r>
          </a:p>
        </p:txBody>
      </p:sp>
      <p:sp>
        <p:nvSpPr>
          <p:cNvPr id="15363"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69C77B4C-1F16-48DE-A76C-2C07DF7C79DD}" type="slidenum">
              <a:rPr lang="en-US" altLang="en-US" sz="1200">
                <a:latin typeface="Calibri" pitchFamily="34" charset="0"/>
              </a:rPr>
              <a:pPr eaLnBrk="1" hangingPunct="1"/>
              <a:t>9</a:t>
            </a:fld>
            <a:endParaRPr lang="en-US" altLang="en-US" sz="1200">
              <a:latin typeface="Calibri" pitchFamily="34" charset="0"/>
            </a:endParaRPr>
          </a:p>
        </p:txBody>
      </p:sp>
    </p:spTree>
    <p:extLst>
      <p:ext uri="{BB962C8B-B14F-4D97-AF65-F5344CB8AC3E}">
        <p14:creationId xmlns:p14="http://schemas.microsoft.com/office/powerpoint/2010/main" val="418393771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7410"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en-US" dirty="0" smtClean="0"/>
              <a:t>Sculpture of the Buddha, Second or Third Century C.E. This depiction of the Buddha, showing the effects of a protracted fast before he abandoned asceticism for the path of moderation, is from </a:t>
            </a:r>
            <a:r>
              <a:rPr lang="en-US" altLang="en-US" dirty="0" err="1" smtClean="0"/>
              <a:t>Gandhara</a:t>
            </a:r>
            <a:r>
              <a:rPr lang="en-US" altLang="en-US" dirty="0" smtClean="0"/>
              <a:t> in the northwest. It displays the influence of Greek artistic styles emanating from Greek settlements established in that region by Alexander the Great in the late fourth century B.C.E.</a:t>
            </a:r>
          </a:p>
        </p:txBody>
      </p:sp>
      <p:sp>
        <p:nvSpPr>
          <p:cNvPr id="17411"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6BFD361C-5A09-41A5-824A-AA80ADF1E709}" type="slidenum">
              <a:rPr lang="en-US" altLang="en-US" sz="1200">
                <a:latin typeface="Calibri" pitchFamily="34" charset="0"/>
              </a:rPr>
              <a:pPr eaLnBrk="1" hangingPunct="1"/>
              <a:t>10</a:t>
            </a:fld>
            <a:endParaRPr lang="en-US" altLang="en-US" sz="1200">
              <a:latin typeface="Calibri" pitchFamily="34" charset="0"/>
            </a:endParaRPr>
          </a:p>
        </p:txBody>
      </p:sp>
    </p:spTree>
    <p:extLst>
      <p:ext uri="{BB962C8B-B14F-4D97-AF65-F5344CB8AC3E}">
        <p14:creationId xmlns:p14="http://schemas.microsoft.com/office/powerpoint/2010/main" val="382325263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9458"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en-US" dirty="0" smtClean="0"/>
              <a:t>Hindu Temple at </a:t>
            </a:r>
            <a:r>
              <a:rPr lang="en-US" altLang="en-US" dirty="0" err="1" smtClean="0"/>
              <a:t>Khajurah</a:t>
            </a:r>
            <a:r>
              <a:rPr lang="en-US" altLang="en-US" dirty="0" smtClean="0"/>
              <a:t>.</a:t>
            </a:r>
            <a:r>
              <a:rPr lang="en-US" altLang="en-US" baseline="0" dirty="0" smtClean="0"/>
              <a:t> </a:t>
            </a:r>
            <a:r>
              <a:rPr lang="en-US" altLang="en-US" dirty="0" smtClean="0"/>
              <a:t>This sandstone temple of the Hindu deity Shiva, representing the celestial mountain of the gods, was erected at </a:t>
            </a:r>
            <a:r>
              <a:rPr lang="en-US" altLang="en-US" dirty="0" err="1" smtClean="0"/>
              <a:t>Khajuraho</a:t>
            </a:r>
            <a:r>
              <a:rPr lang="en-US" altLang="en-US" dirty="0" smtClean="0"/>
              <a:t>, in central India, around 1000 C.E., but it reflects the architectural symbolism of Hindu temples developed in the Gupta period. Worshipers made their way through several rooms to the image of the deity, located in the innermost “womb-chamber” directly beneath the tallest tower.</a:t>
            </a:r>
          </a:p>
        </p:txBody>
      </p:sp>
      <p:sp>
        <p:nvSpPr>
          <p:cNvPr id="19459"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E7FCD6FA-5CC4-47DA-8310-C9B04719CAD7}" type="slidenum">
              <a:rPr lang="en-US" altLang="en-US" sz="1200">
                <a:latin typeface="Calibri" pitchFamily="34" charset="0"/>
              </a:rPr>
              <a:pPr eaLnBrk="1" hangingPunct="1"/>
              <a:t>11</a:t>
            </a:fld>
            <a:endParaRPr lang="en-US" altLang="en-US" sz="1200">
              <a:latin typeface="Calibri" pitchFamily="34" charset="0"/>
            </a:endParaRPr>
          </a:p>
        </p:txBody>
      </p:sp>
    </p:spTree>
    <p:extLst>
      <p:ext uri="{BB962C8B-B14F-4D97-AF65-F5344CB8AC3E}">
        <p14:creationId xmlns:p14="http://schemas.microsoft.com/office/powerpoint/2010/main" val="318927395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1506"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en-US" dirty="0" smtClean="0"/>
              <a:t>Vishnu Rescuing the Earth Goddess, Fifth Century C.E.</a:t>
            </a:r>
            <a:r>
              <a:rPr lang="en-US" altLang="en-US" baseline="0" dirty="0" smtClean="0"/>
              <a:t> </a:t>
            </a:r>
            <a:r>
              <a:rPr lang="en-US" altLang="en-US" dirty="0" smtClean="0"/>
              <a:t>This sculpture, carved into the rock wall of a cave at </a:t>
            </a:r>
            <a:r>
              <a:rPr lang="en-US" altLang="en-US" dirty="0" err="1" smtClean="0"/>
              <a:t>Udayagiri</a:t>
            </a:r>
            <a:r>
              <a:rPr lang="en-US" altLang="en-US" dirty="0" smtClean="0"/>
              <a:t> in eastern India, depicts Vishnu in his incarnation as a boar rescuing the Earth Goddess from the vast ocean. As the god treads triumphantly on a subdued snake demon and the joyful goddess clings to his snout, a chorus of gods and sages applaud the miracle.</a:t>
            </a:r>
          </a:p>
        </p:txBody>
      </p:sp>
      <p:sp>
        <p:nvSpPr>
          <p:cNvPr id="21507"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E1BD4598-9CEE-419B-B49F-51B29764F46B}" type="slidenum">
              <a:rPr lang="en-US" altLang="en-US" sz="1200">
                <a:latin typeface="Calibri" pitchFamily="34" charset="0"/>
              </a:rPr>
              <a:pPr eaLnBrk="1" hangingPunct="1"/>
              <a:t>12</a:t>
            </a:fld>
            <a:endParaRPr lang="en-US" altLang="en-US" sz="1200">
              <a:latin typeface="Calibri" pitchFamily="34" charset="0"/>
            </a:endParaRPr>
          </a:p>
        </p:txBody>
      </p:sp>
    </p:spTree>
    <p:extLst>
      <p:ext uri="{BB962C8B-B14F-4D97-AF65-F5344CB8AC3E}">
        <p14:creationId xmlns:p14="http://schemas.microsoft.com/office/powerpoint/2010/main" val="382616332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6626"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en-US" dirty="0" smtClean="0"/>
              <a:t>Copper Plate with Indian Numerals</a:t>
            </a:r>
            <a:r>
              <a:rPr lang="en-US" altLang="en-US" baseline="0" dirty="0" smtClean="0"/>
              <a:t>. </a:t>
            </a:r>
            <a:r>
              <a:rPr lang="en-US" altLang="en-US" dirty="0" smtClean="0"/>
              <a:t>This property deed from western India shows an early form of the symbol system for numbers that spread to the Middle East and Europe and today is used all over the world.</a:t>
            </a:r>
          </a:p>
        </p:txBody>
      </p:sp>
      <p:sp>
        <p:nvSpPr>
          <p:cNvPr id="26627"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73651A8E-C990-410E-A302-276BECC5EF1E}" type="slidenum">
              <a:rPr lang="en-US" altLang="en-US" sz="1200">
                <a:latin typeface="Calibri" pitchFamily="34" charset="0"/>
              </a:rPr>
              <a:pPr eaLnBrk="1" hangingPunct="1"/>
              <a:t>16</a:t>
            </a:fld>
            <a:endParaRPr lang="en-US" altLang="en-US" sz="1200">
              <a:latin typeface="Calibri" pitchFamily="34" charset="0"/>
            </a:endParaRPr>
          </a:p>
        </p:txBody>
      </p:sp>
    </p:spTree>
    <p:extLst>
      <p:ext uri="{BB962C8B-B14F-4D97-AF65-F5344CB8AC3E}">
        <p14:creationId xmlns:p14="http://schemas.microsoft.com/office/powerpoint/2010/main" val="194400204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8674"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en-US" dirty="0" smtClean="0"/>
              <a:t>Wall Painting from the Caves at Ajanta, Fifth Century C.E. During and after the Gupta period, natural caves in the Deccan were turned into shrines decorated with sculpture and painting. This painting, while depicting one of the earlier lives of the Buddha, also gives us a glimpse of contemporary life at the Gupta court. King </a:t>
            </a:r>
            <a:r>
              <a:rPr lang="en-US" altLang="en-US" dirty="0" err="1" smtClean="0"/>
              <a:t>Mahajanaka</a:t>
            </a:r>
            <a:r>
              <a:rPr lang="en-US" altLang="en-US" dirty="0" smtClean="0"/>
              <a:t>, about to give up his throne and leave his family to become a monk, receives a ritual bath.</a:t>
            </a:r>
          </a:p>
        </p:txBody>
      </p:sp>
      <p:sp>
        <p:nvSpPr>
          <p:cNvPr id="28675"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0BD9EAD2-CBD6-4BAA-990C-FF62DE11AF70}" type="slidenum">
              <a:rPr lang="en-US" altLang="en-US" sz="1200">
                <a:latin typeface="Calibri" pitchFamily="34" charset="0"/>
              </a:rPr>
              <a:pPr eaLnBrk="1" hangingPunct="1"/>
              <a:t>17</a:t>
            </a:fld>
            <a:endParaRPr lang="en-US" altLang="en-US" sz="1200">
              <a:latin typeface="Calibri" pitchFamily="34" charset="0"/>
            </a:endParaRPr>
          </a:p>
        </p:txBody>
      </p:sp>
    </p:spTree>
    <p:extLst>
      <p:ext uri="{BB962C8B-B14F-4D97-AF65-F5344CB8AC3E}">
        <p14:creationId xmlns:p14="http://schemas.microsoft.com/office/powerpoint/2010/main" val="578476283"/>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3"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rot="5400000">
            <a:off x="4370387" y="-4392612"/>
            <a:ext cx="403225" cy="91440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pic>
        <p:nvPicPr>
          <p:cNvPr id="4" name="Picture 3"/>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rot="5400000">
            <a:off x="4378325" y="2098675"/>
            <a:ext cx="387350" cy="91440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pic>
        <p:nvPicPr>
          <p:cNvPr id="5" name="Picture 7" descr="cengage.jpg"/>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8001000" y="6069013"/>
            <a:ext cx="1135063"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18" name="Rectangle 2"/>
          <p:cNvSpPr>
            <a:spLocks noGrp="1" noChangeArrowheads="1"/>
          </p:cNvSpPr>
          <p:nvPr>
            <p:ph type="ctrTitle"/>
          </p:nvPr>
        </p:nvSpPr>
        <p:spPr>
          <a:xfrm>
            <a:off x="5243513" y="1117600"/>
            <a:ext cx="3657600" cy="4632325"/>
          </a:xfrm>
        </p:spPr>
        <p:txBody>
          <a:bodyPr/>
          <a:lstStyle>
            <a:lvl1pPr>
              <a:defRPr/>
            </a:lvl1pPr>
          </a:lstStyle>
          <a:p>
            <a:r>
              <a:rPr lang="en-US"/>
              <a:t>Chapter Name</a:t>
            </a:r>
          </a:p>
        </p:txBody>
      </p:sp>
      <p:pic>
        <p:nvPicPr>
          <p:cNvPr id="7" name="Picture 6"/>
          <p:cNvPicPr>
            <a:picLocks noChangeAspect="1"/>
          </p:cNvPicPr>
          <p:nvPr userDrawn="1"/>
        </p:nvPicPr>
        <p:blipFill>
          <a:blip r:embed="rId4"/>
          <a:stretch>
            <a:fillRect/>
          </a:stretch>
        </p:blipFill>
        <p:spPr>
          <a:xfrm>
            <a:off x="381000" y="848048"/>
            <a:ext cx="3942857" cy="5161905"/>
          </a:xfrm>
          <a:prstGeom prst="rect">
            <a:avLst/>
          </a:prstGeom>
        </p:spPr>
      </p:pic>
    </p:spTree>
    <p:extLst>
      <p:ext uri="{BB962C8B-B14F-4D97-AF65-F5344CB8AC3E}">
        <p14:creationId xmlns:p14="http://schemas.microsoft.com/office/powerpoint/2010/main" val="677290715"/>
      </p:ext>
    </p:extLst>
  </p:cSld>
  <p:clrMapOvr>
    <a:masterClrMapping/>
  </p:clrMapOvr>
  <p:transition spd="med">
    <p:wipe dir="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Title and Vertical Text">
    <p:spTree>
      <p:nvGrpSpPr>
        <p:cNvPr id="1" name=""/>
        <p:cNvGrpSpPr/>
        <p:nvPr/>
      </p:nvGrpSpPr>
      <p:grpSpPr>
        <a:xfrm>
          <a:off x="0" y="0"/>
          <a:ext cx="0" cy="0"/>
          <a:chOff x="0" y="0"/>
          <a:chExt cx="0" cy="0"/>
        </a:xfrm>
      </p:grpSpPr>
      <p:pic>
        <p:nvPicPr>
          <p:cNvPr id="4" name="Picture 3"/>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685800" cy="68580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917391187"/>
      </p:ext>
    </p:extLst>
  </p:cSld>
  <p:clrMapOvr>
    <a:masterClrMapping/>
  </p:clrMapOvr>
  <p:transition spd="med">
    <p:wipe dir="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pic>
        <p:nvPicPr>
          <p:cNvPr id="4" name="Picture 3"/>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685800" cy="68580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2" name="Vertical Title 1"/>
          <p:cNvSpPr>
            <a:spLocks noGrp="1"/>
          </p:cNvSpPr>
          <p:nvPr>
            <p:ph type="title" orient="vert"/>
          </p:nvPr>
        </p:nvSpPr>
        <p:spPr>
          <a:xfrm>
            <a:off x="6515100" y="304800"/>
            <a:ext cx="1943100" cy="59436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85800" y="304800"/>
            <a:ext cx="5676900" cy="59436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033853208"/>
      </p:ext>
    </p:extLst>
  </p:cSld>
  <p:clrMapOvr>
    <a:masterClrMapping/>
  </p:clrMapOvr>
  <p:transition spd="med">
    <p:wipe dir="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cSld name="1_Title Slide">
    <p:spTree>
      <p:nvGrpSpPr>
        <p:cNvPr id="1" name=""/>
        <p:cNvGrpSpPr/>
        <p:nvPr/>
      </p:nvGrpSpPr>
      <p:grpSpPr>
        <a:xfrm>
          <a:off x="0" y="0"/>
          <a:ext cx="0" cy="0"/>
          <a:chOff x="0" y="0"/>
          <a:chExt cx="0" cy="0"/>
        </a:xfrm>
      </p:grpSpPr>
      <p:pic>
        <p:nvPicPr>
          <p:cNvPr id="4" name="Picture 3"/>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rot="5400000">
            <a:off x="4370387" y="-4392612"/>
            <a:ext cx="403225" cy="91440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pic>
        <p:nvPicPr>
          <p:cNvPr id="5" name="Picture 4"/>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rot="5400000">
            <a:off x="4378325" y="2098675"/>
            <a:ext cx="387350" cy="91440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pic>
        <p:nvPicPr>
          <p:cNvPr id="6" name="Picture 7" descr="cengage.jpg"/>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8001000" y="6069013"/>
            <a:ext cx="1135063"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4724400" y="2523232"/>
            <a:ext cx="4343400" cy="1077218"/>
          </a:xfrm>
        </p:spPr>
        <p:txBody>
          <a:bodyPr anchor="b"/>
          <a:lstStyle>
            <a:lvl1pPr>
              <a:defRPr sz="3200"/>
            </a:lvl1pPr>
          </a:lstStyle>
          <a:p>
            <a:r>
              <a:rPr lang="en-US" dirty="0" smtClean="0"/>
              <a:t>Click to edit Master title style</a:t>
            </a:r>
            <a:endParaRPr lang="en-US" dirty="0"/>
          </a:p>
        </p:txBody>
      </p:sp>
      <p:sp>
        <p:nvSpPr>
          <p:cNvPr id="3" name="Subtitle 2"/>
          <p:cNvSpPr>
            <a:spLocks noGrp="1"/>
          </p:cNvSpPr>
          <p:nvPr>
            <p:ph type="subTitle" idx="1"/>
          </p:nvPr>
        </p:nvSpPr>
        <p:spPr>
          <a:xfrm>
            <a:off x="4724400" y="3657600"/>
            <a:ext cx="4343400" cy="1077218"/>
          </a:xfrm>
        </p:spPr>
        <p:txBody>
          <a:bodyPr/>
          <a:lstStyle>
            <a:lvl1pPr marL="0" indent="0" algn="ctr">
              <a:buNone/>
              <a:defRPr>
                <a:solidFill>
                  <a:schemeClr val="accent2"/>
                </a:solidFill>
                <a:effectLst>
                  <a:outerShdw blurRad="50800" dist="38100" dir="2700000" algn="tl" rotWithShape="0">
                    <a:prstClr val="black">
                      <a:alpha val="40000"/>
                    </a:prstClr>
                  </a:outerShdw>
                </a:effectLst>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smtClean="0"/>
              <a:t>Click to edit Master subtitle style</a:t>
            </a:r>
            <a:endParaRPr lang="en-US" dirty="0"/>
          </a:p>
        </p:txBody>
      </p:sp>
      <p:pic>
        <p:nvPicPr>
          <p:cNvPr id="8" name="Picture 7"/>
          <p:cNvPicPr>
            <a:picLocks noChangeAspect="1"/>
          </p:cNvPicPr>
          <p:nvPr userDrawn="1"/>
        </p:nvPicPr>
        <p:blipFill>
          <a:blip r:embed="rId4"/>
          <a:stretch>
            <a:fillRect/>
          </a:stretch>
        </p:blipFill>
        <p:spPr>
          <a:xfrm>
            <a:off x="381000" y="848048"/>
            <a:ext cx="3942857" cy="5161905"/>
          </a:xfrm>
          <a:prstGeom prst="rect">
            <a:avLst/>
          </a:prstGeom>
        </p:spPr>
      </p:pic>
    </p:spTree>
    <p:extLst>
      <p:ext uri="{BB962C8B-B14F-4D97-AF65-F5344CB8AC3E}">
        <p14:creationId xmlns:p14="http://schemas.microsoft.com/office/powerpoint/2010/main" val="3973468067"/>
      </p:ext>
    </p:extLst>
  </p:cSld>
  <p:clrMapOvr>
    <a:masterClrMapping/>
  </p:clrMapOvr>
  <p:transition spd="med">
    <p:wipe dir="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pic>
        <p:nvPicPr>
          <p:cNvPr id="4" name="Picture 3"/>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685800" cy="68580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234655312"/>
      </p:ext>
    </p:extLst>
  </p:cSld>
  <p:clrMapOvr>
    <a:masterClrMapping/>
  </p:clrMapOvr>
  <p:transition spd="med">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pic>
        <p:nvPicPr>
          <p:cNvPr id="4" name="Picture 3"/>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685800" cy="68580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3094305897"/>
      </p:ext>
    </p:extLst>
  </p:cSld>
  <p:clrMapOvr>
    <a:masterClrMapping/>
  </p:clrMapOvr>
  <p:transition spd="med">
    <p:wipe dir="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pic>
        <p:nvPicPr>
          <p:cNvPr id="5" name="Picture 3"/>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685800" cy="68580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85800" y="1752600"/>
            <a:ext cx="3810000" cy="4495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752600"/>
            <a:ext cx="3810000" cy="4495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929844204"/>
      </p:ext>
    </p:extLst>
  </p:cSld>
  <p:clrMapOvr>
    <a:masterClrMapping/>
  </p:clrMapOvr>
  <p:transition spd="med">
    <p:wipe dir="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pic>
        <p:nvPicPr>
          <p:cNvPr id="7" name="Picture 3"/>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685800" cy="68580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4222192716"/>
      </p:ext>
    </p:extLst>
  </p:cSld>
  <p:clrMapOvr>
    <a:masterClrMapping/>
  </p:clrMapOvr>
  <p:transition spd="med">
    <p:wipe dir="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pic>
        <p:nvPicPr>
          <p:cNvPr id="3" name="Picture 3"/>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685800" cy="68580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757690607"/>
      </p:ext>
    </p:extLst>
  </p:cSld>
  <p:clrMapOvr>
    <a:masterClrMapping/>
  </p:clrMapOvr>
  <p:transition spd="med">
    <p:wipe dir="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pic>
        <p:nvPicPr>
          <p:cNvPr id="2" name="Picture 3"/>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685800" cy="68580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Tree>
    <p:extLst>
      <p:ext uri="{BB962C8B-B14F-4D97-AF65-F5344CB8AC3E}">
        <p14:creationId xmlns:p14="http://schemas.microsoft.com/office/powerpoint/2010/main" val="1403496593"/>
      </p:ext>
    </p:extLst>
  </p:cSld>
  <p:clrMapOvr>
    <a:masterClrMapping/>
  </p:clrMapOvr>
  <p:transition spd="med">
    <p:wipe dir="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pic>
        <p:nvPicPr>
          <p:cNvPr id="5" name="Picture 3"/>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685800" cy="68580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846984937"/>
      </p:ext>
    </p:extLst>
  </p:cSld>
  <p:clrMapOvr>
    <a:masterClrMapping/>
  </p:clrMapOvr>
  <p:transition spd="med">
    <p:wipe dir="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pic>
        <p:nvPicPr>
          <p:cNvPr id="5" name="Picture 3"/>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685800" cy="68580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2742161606"/>
      </p:ext>
    </p:extLst>
  </p:cSld>
  <p:clrMapOvr>
    <a:masterClrMapping/>
  </p:clrMapOvr>
  <p:transition spd="med">
    <p:wipe dir="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4"/>
          <a:srcRect/>
          <a:tile tx="0" ty="0" sx="100000" sy="100000" flip="none" algn="tl"/>
        </a:blipFill>
        <a:effectLst/>
      </p:bgPr>
    </p:bg>
    <p:spTree>
      <p:nvGrpSpPr>
        <p:cNvPr id="1" name=""/>
        <p:cNvGrpSpPr/>
        <p:nvPr/>
      </p:nvGrpSpPr>
      <p:grpSpPr>
        <a:xfrm>
          <a:off x="0" y="0"/>
          <a:ext cx="0" cy="0"/>
          <a:chOff x="0" y="0"/>
          <a:chExt cx="0" cy="0"/>
        </a:xfrm>
      </p:grpSpPr>
      <p:sp>
        <p:nvSpPr>
          <p:cNvPr id="8197" name="Text Box 5"/>
          <p:cNvSpPr txBox="1">
            <a:spLocks noChangeArrowheads="1"/>
          </p:cNvSpPr>
          <p:nvPr/>
        </p:nvSpPr>
        <p:spPr bwMode="auto">
          <a:xfrm>
            <a:off x="8305800" y="6477000"/>
            <a:ext cx="762000" cy="274638"/>
          </a:xfrm>
          <a:prstGeom prst="rect">
            <a:avLst/>
          </a:prstGeom>
          <a:noFill/>
          <a:ln w="9525">
            <a:noFill/>
            <a:miter lim="800000"/>
            <a:headEnd/>
            <a:tailEnd/>
          </a:ln>
          <a:effectLst/>
        </p:spPr>
        <p:txBody>
          <a:bodyPr>
            <a:spAutoFit/>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spcBef>
                <a:spcPct val="20000"/>
              </a:spcBef>
              <a:buSzPct val="75000"/>
              <a:buFont typeface="Wingdings" pitchFamily="2" charset="2"/>
              <a:buNone/>
            </a:pPr>
            <a:r>
              <a:rPr lang="en-US" altLang="en-US" sz="1200">
                <a:cs typeface="Arial" pitchFamily="34" charset="0"/>
              </a:rPr>
              <a:t>1 | </a:t>
            </a:r>
            <a:fld id="{232BE8B9-FEB3-45B0-85EC-594271D47264}" type="slidenum">
              <a:rPr lang="en-US" altLang="en-US" sz="1200">
                <a:cs typeface="Arial" pitchFamily="34" charset="0"/>
              </a:rPr>
              <a:pPr eaLnBrk="1" hangingPunct="1">
                <a:spcBef>
                  <a:spcPct val="20000"/>
                </a:spcBef>
                <a:buSzPct val="75000"/>
                <a:buFont typeface="Wingdings" pitchFamily="2" charset="2"/>
                <a:buNone/>
              </a:pPr>
              <a:t>‹#›</a:t>
            </a:fld>
            <a:endParaRPr lang="en-US" altLang="en-US" sz="1200">
              <a:cs typeface="Arial" pitchFamily="34" charset="0"/>
            </a:endParaRPr>
          </a:p>
        </p:txBody>
      </p:sp>
      <p:sp>
        <p:nvSpPr>
          <p:cNvPr id="1027" name="Rectangle 6"/>
          <p:cNvSpPr>
            <a:spLocks noGrp="1" noChangeArrowheads="1"/>
          </p:cNvSpPr>
          <p:nvPr>
            <p:ph type="title"/>
          </p:nvPr>
        </p:nvSpPr>
        <p:spPr bwMode="auto">
          <a:xfrm>
            <a:off x="685800" y="304800"/>
            <a:ext cx="7772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p>
        </p:txBody>
      </p:sp>
      <p:sp>
        <p:nvSpPr>
          <p:cNvPr id="1028" name="Rectangle 7"/>
          <p:cNvSpPr>
            <a:spLocks noGrp="1" noChangeArrowheads="1"/>
          </p:cNvSpPr>
          <p:nvPr>
            <p:ph type="body" idx="1"/>
          </p:nvPr>
        </p:nvSpPr>
        <p:spPr bwMode="auto">
          <a:xfrm>
            <a:off x="685800" y="1752600"/>
            <a:ext cx="7772400" cy="449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pic>
        <p:nvPicPr>
          <p:cNvPr id="5" name="Picture 3"/>
          <p:cNvPicPr>
            <a:picLocks noChangeAspect="1" noChangeArrowheads="1"/>
          </p:cNvPicPr>
          <p:nvPr userDrawn="1"/>
        </p:nvPicPr>
        <p:blipFill>
          <a:blip r:embed="rId15">
            <a:extLst>
              <a:ext uri="{28A0092B-C50C-407E-A947-70E740481C1C}">
                <a14:useLocalDpi xmlns:a14="http://schemas.microsoft.com/office/drawing/2010/main" val="0"/>
              </a:ext>
            </a:extLst>
          </a:blip>
          <a:srcRect/>
          <a:stretch>
            <a:fillRect/>
          </a:stretch>
        </p:blipFill>
        <p:spPr bwMode="auto">
          <a:xfrm>
            <a:off x="0" y="0"/>
            <a:ext cx="685800" cy="68580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Tree>
  </p:cSld>
  <p:clrMap bg1="lt1" tx1="dk1" bg2="lt2" tx2="dk2" accent1="accent1" accent2="accent2" accent3="accent3" accent4="accent4" accent5="accent5" accent6="accent6" hlink="hlink" folHlink="folHlink"/>
  <p:sldLayoutIdLst>
    <p:sldLayoutId id="2147483834" r:id="rId1"/>
    <p:sldLayoutId id="2147483835" r:id="rId2"/>
    <p:sldLayoutId id="2147483836" r:id="rId3"/>
    <p:sldLayoutId id="2147483837" r:id="rId4"/>
    <p:sldLayoutId id="2147483838" r:id="rId5"/>
    <p:sldLayoutId id="2147483839" r:id="rId6"/>
    <p:sldLayoutId id="2147483840" r:id="rId7"/>
    <p:sldLayoutId id="2147483841" r:id="rId8"/>
    <p:sldLayoutId id="2147483842" r:id="rId9"/>
    <p:sldLayoutId id="2147483843" r:id="rId10"/>
    <p:sldLayoutId id="2147483844" r:id="rId11"/>
    <p:sldLayoutId id="2147483845" r:id="rId12"/>
  </p:sldLayoutIdLst>
  <p:transition spd="med">
    <p:wipe dir="r"/>
  </p:transition>
  <p:timing>
    <p:tnLst>
      <p:par>
        <p:cTn id="1" dur="indefinite" restart="never" nodeType="tmRoot"/>
      </p:par>
    </p:tnLst>
  </p:timing>
  <p:txStyles>
    <p:titleStyle>
      <a:lvl1pPr algn="ctr" rtl="0" eaLnBrk="0" fontAlgn="base" hangingPunct="0">
        <a:spcBef>
          <a:spcPct val="0"/>
        </a:spcBef>
        <a:spcAft>
          <a:spcPct val="0"/>
        </a:spcAft>
        <a:defRPr sz="4400">
          <a:solidFill>
            <a:schemeClr val="tx2"/>
          </a:solidFill>
          <a:latin typeface="Arial"/>
          <a:ea typeface="ＭＳ Ｐゴシック" charset="0"/>
          <a:cs typeface="Arial"/>
        </a:defRPr>
      </a:lvl1pPr>
      <a:lvl2pPr algn="ctr" rtl="0" eaLnBrk="0" fontAlgn="base" hangingPunct="0">
        <a:spcBef>
          <a:spcPct val="0"/>
        </a:spcBef>
        <a:spcAft>
          <a:spcPct val="0"/>
        </a:spcAft>
        <a:defRPr sz="4400">
          <a:solidFill>
            <a:schemeClr val="tx2"/>
          </a:solidFill>
          <a:latin typeface="Arial" charset="0"/>
          <a:ea typeface="ＭＳ Ｐゴシック" charset="0"/>
          <a:cs typeface="Arial" charset="0"/>
        </a:defRPr>
      </a:lvl2pPr>
      <a:lvl3pPr algn="ctr" rtl="0" eaLnBrk="0" fontAlgn="base" hangingPunct="0">
        <a:spcBef>
          <a:spcPct val="0"/>
        </a:spcBef>
        <a:spcAft>
          <a:spcPct val="0"/>
        </a:spcAft>
        <a:defRPr sz="4400">
          <a:solidFill>
            <a:schemeClr val="tx2"/>
          </a:solidFill>
          <a:latin typeface="Arial" charset="0"/>
          <a:ea typeface="ＭＳ Ｐゴシック" charset="0"/>
          <a:cs typeface="Arial" charset="0"/>
        </a:defRPr>
      </a:lvl3pPr>
      <a:lvl4pPr algn="ctr" rtl="0" eaLnBrk="0" fontAlgn="base" hangingPunct="0">
        <a:spcBef>
          <a:spcPct val="0"/>
        </a:spcBef>
        <a:spcAft>
          <a:spcPct val="0"/>
        </a:spcAft>
        <a:defRPr sz="4400">
          <a:solidFill>
            <a:schemeClr val="tx2"/>
          </a:solidFill>
          <a:latin typeface="Arial" charset="0"/>
          <a:ea typeface="ＭＳ Ｐゴシック" charset="0"/>
          <a:cs typeface="Arial" charset="0"/>
        </a:defRPr>
      </a:lvl4pPr>
      <a:lvl5pPr algn="ctr" rtl="0" eaLnBrk="0" fontAlgn="base" hangingPunct="0">
        <a:spcBef>
          <a:spcPct val="0"/>
        </a:spcBef>
        <a:spcAft>
          <a:spcPct val="0"/>
        </a:spcAft>
        <a:defRPr sz="4400">
          <a:solidFill>
            <a:schemeClr val="tx2"/>
          </a:solidFill>
          <a:latin typeface="Arial" charset="0"/>
          <a:ea typeface="ＭＳ Ｐゴシック" charset="0"/>
          <a:cs typeface="Arial" charset="0"/>
        </a:defRPr>
      </a:lvl5pPr>
      <a:lvl6pPr marL="457200" algn="ctr" rtl="0" fontAlgn="base">
        <a:spcBef>
          <a:spcPct val="0"/>
        </a:spcBef>
        <a:spcAft>
          <a:spcPct val="0"/>
        </a:spcAft>
        <a:defRPr sz="4400">
          <a:solidFill>
            <a:schemeClr val="tx2"/>
          </a:solidFill>
          <a:latin typeface="Times New Roman" pitchFamily="18" charset="0"/>
        </a:defRPr>
      </a:lvl6pPr>
      <a:lvl7pPr marL="914400" algn="ctr" rtl="0" fontAlgn="base">
        <a:spcBef>
          <a:spcPct val="0"/>
        </a:spcBef>
        <a:spcAft>
          <a:spcPct val="0"/>
        </a:spcAft>
        <a:defRPr sz="4400">
          <a:solidFill>
            <a:schemeClr val="tx2"/>
          </a:solidFill>
          <a:latin typeface="Times New Roman" pitchFamily="18" charset="0"/>
        </a:defRPr>
      </a:lvl7pPr>
      <a:lvl8pPr marL="1371600" algn="ctr" rtl="0" fontAlgn="base">
        <a:spcBef>
          <a:spcPct val="0"/>
        </a:spcBef>
        <a:spcAft>
          <a:spcPct val="0"/>
        </a:spcAft>
        <a:defRPr sz="4400">
          <a:solidFill>
            <a:schemeClr val="tx2"/>
          </a:solidFill>
          <a:latin typeface="Times New Roman" pitchFamily="18" charset="0"/>
        </a:defRPr>
      </a:lvl8pPr>
      <a:lvl9pPr marL="1828800" algn="ctr" rtl="0" fontAlgn="base">
        <a:spcBef>
          <a:spcPct val="0"/>
        </a:spcBef>
        <a:spcAft>
          <a:spcPct val="0"/>
        </a:spcAft>
        <a:defRPr sz="4400">
          <a:solidFill>
            <a:schemeClr val="tx2"/>
          </a:solidFill>
          <a:latin typeface="Times New Roman" pitchFamily="18" charset="0"/>
        </a:defRPr>
      </a:lvl9pPr>
    </p:titleStyle>
    <p:bodyStyle>
      <a:lvl1pPr marL="342900" indent="-342900" algn="l" rtl="0" eaLnBrk="0" fontAlgn="base" hangingPunct="0">
        <a:spcBef>
          <a:spcPct val="20000"/>
        </a:spcBef>
        <a:spcAft>
          <a:spcPct val="0"/>
        </a:spcAft>
        <a:defRPr sz="3200">
          <a:solidFill>
            <a:schemeClr val="tx1"/>
          </a:solidFill>
          <a:latin typeface="Arial"/>
          <a:ea typeface="ＭＳ Ｐゴシック" charset="0"/>
          <a:cs typeface="Arial"/>
        </a:defRPr>
      </a:lvl1pPr>
      <a:lvl2pPr marL="742950" indent="-285750" algn="l" rtl="0" eaLnBrk="0" fontAlgn="base" hangingPunct="0">
        <a:spcBef>
          <a:spcPct val="20000"/>
        </a:spcBef>
        <a:spcAft>
          <a:spcPct val="0"/>
        </a:spcAft>
        <a:buChar char="–"/>
        <a:defRPr sz="3200">
          <a:solidFill>
            <a:schemeClr val="tx1"/>
          </a:solidFill>
          <a:latin typeface="Arial"/>
          <a:ea typeface="Arial"/>
          <a:cs typeface="Arial" charset="0"/>
        </a:defRPr>
      </a:lvl2pPr>
      <a:lvl3pPr marL="1143000" indent="-228600" algn="l" rtl="0" eaLnBrk="0" fontAlgn="base" hangingPunct="0">
        <a:spcBef>
          <a:spcPct val="20000"/>
        </a:spcBef>
        <a:spcAft>
          <a:spcPct val="0"/>
        </a:spcAft>
        <a:buChar char="•"/>
        <a:defRPr sz="2800">
          <a:solidFill>
            <a:schemeClr val="tx1"/>
          </a:solidFill>
          <a:latin typeface="Arial"/>
          <a:ea typeface="Arial"/>
          <a:cs typeface="Arial" charset="0"/>
        </a:defRPr>
      </a:lvl3pPr>
      <a:lvl4pPr marL="1600200" indent="-228600" algn="l" rtl="0" eaLnBrk="0" fontAlgn="base" hangingPunct="0">
        <a:spcBef>
          <a:spcPct val="20000"/>
        </a:spcBef>
        <a:spcAft>
          <a:spcPct val="0"/>
        </a:spcAft>
        <a:buChar char="–"/>
        <a:defRPr sz="2400">
          <a:solidFill>
            <a:schemeClr val="tx1"/>
          </a:solidFill>
          <a:latin typeface="Arial"/>
          <a:ea typeface="Arial"/>
          <a:cs typeface="Arial" charset="0"/>
        </a:defRPr>
      </a:lvl4pPr>
      <a:lvl5pPr marL="2057400" indent="-228600" algn="l" rtl="0" eaLnBrk="0" fontAlgn="base" hangingPunct="0">
        <a:spcBef>
          <a:spcPct val="20000"/>
        </a:spcBef>
        <a:spcAft>
          <a:spcPct val="0"/>
        </a:spcAft>
        <a:buChar char="»"/>
        <a:defRPr sz="2000">
          <a:solidFill>
            <a:schemeClr val="tx1"/>
          </a:solidFill>
          <a:latin typeface="Arial"/>
          <a:ea typeface="Arial"/>
          <a:cs typeface="Arial" charset="0"/>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800600" y="2590800"/>
            <a:ext cx="4343400" cy="2062103"/>
          </a:xfrm>
        </p:spPr>
        <p:txBody>
          <a:bodyPr anchor="ctr"/>
          <a:lstStyle/>
          <a:p>
            <a:pPr eaLnBrk="1" hangingPunct="1">
              <a:spcBef>
                <a:spcPct val="20000"/>
              </a:spcBef>
            </a:pPr>
            <a:r>
              <a:rPr lang="en-US" altLang="en-US" dirty="0" smtClean="0">
                <a:latin typeface="Arial" pitchFamily="34" charset="0"/>
              </a:rPr>
              <a:t>Chapter 6</a:t>
            </a:r>
            <a:br>
              <a:rPr lang="en-US" altLang="en-US" dirty="0" smtClean="0">
                <a:latin typeface="Arial" pitchFamily="34" charset="0"/>
              </a:rPr>
            </a:br>
            <a:r>
              <a:rPr lang="en-US" altLang="en-US" dirty="0" smtClean="0">
                <a:solidFill>
                  <a:srgbClr val="333399"/>
                </a:solidFill>
                <a:effectLst>
                  <a:outerShdw blurRad="38100" dist="38100" dir="2700000" algn="tl">
                    <a:srgbClr val="C0C0C0"/>
                  </a:outerShdw>
                </a:effectLst>
                <a:latin typeface="Arial" pitchFamily="34" charset="0"/>
              </a:rPr>
              <a:t>India and Southeast Asia, 1500 B.C.E.-1025 C.E.</a:t>
            </a:r>
          </a:p>
        </p:txBody>
      </p:sp>
    </p:spTree>
    <p:extLst>
      <p:ext uri="{BB962C8B-B14F-4D97-AF65-F5344CB8AC3E}">
        <p14:creationId xmlns:p14="http://schemas.microsoft.com/office/powerpoint/2010/main" val="2176824073"/>
      </p:ext>
    </p:extLst>
  </p:cSld>
  <p:clrMapOvr>
    <a:masterClrMapping/>
  </p:clrMapOvr>
  <p:transition spd="med">
    <p:wipe dir="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761093" y="282575"/>
            <a:ext cx="7772400" cy="708025"/>
          </a:xfrm>
        </p:spPr>
        <p:txBody>
          <a:bodyPr/>
          <a:lstStyle/>
          <a:p>
            <a:r>
              <a:rPr lang="en-US" sz="2600" dirty="0" smtClean="0"/>
              <a:t>A Sculpture of Buddha</a:t>
            </a:r>
            <a:endParaRPr lang="en-US" sz="2600" dirty="0"/>
          </a:p>
        </p:txBody>
      </p:sp>
      <p:pic>
        <p:nvPicPr>
          <p:cNvPr id="16385" name="Picture 1" descr="Sculpture of the Buddha, Second or Third Century C.E. This depiction of the Buddha, showing the effects of a protracted fast before he abandoned asceticism for the path of moderation, is from Gandhara in the northwest. It displays the influence of Greek artistic styles emanating from Greek settlements established in that region by Alexander the Great in the late fourth century B.C.E.&#10;"/>
          <p:cNvPicPr>
            <a:picLocks/>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362200" y="1016000"/>
            <a:ext cx="4254500" cy="538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a:xfrm>
            <a:off x="8534400" y="6531429"/>
            <a:ext cx="609600" cy="304800"/>
          </a:xfrm>
        </p:spPr>
        <p:txBody>
          <a:bodyPr/>
          <a:lstStyle/>
          <a:p>
            <a:pPr marL="0" lvl="0" indent="0" algn="r" eaLnBrk="1" hangingPunct="1">
              <a:spcBef>
                <a:spcPct val="0"/>
              </a:spcBef>
            </a:pPr>
            <a:r>
              <a:rPr lang="en-US" altLang="en-US" sz="1200" b="1" kern="1200" dirty="0">
                <a:solidFill>
                  <a:srgbClr val="000000"/>
                </a:solidFill>
                <a:latin typeface="Arial" pitchFamily="34" charset="0"/>
                <a:ea typeface="ＭＳ Ｐゴシック" pitchFamily="34" charset="-128"/>
              </a:rPr>
              <a:t> </a:t>
            </a:r>
            <a:r>
              <a:rPr lang="en-US" altLang="en-US" sz="1200" b="1" kern="1200" dirty="0" smtClean="0">
                <a:solidFill>
                  <a:srgbClr val="000000"/>
                </a:solidFill>
                <a:latin typeface="Arial" pitchFamily="34" charset="0"/>
                <a:ea typeface="ＭＳ Ｐゴシック" pitchFamily="34" charset="-128"/>
              </a:rPr>
              <a:t>p171</a:t>
            </a:r>
            <a:endParaRPr lang="en-US" dirty="0"/>
          </a:p>
        </p:txBody>
      </p:sp>
    </p:spTree>
    <p:extLst>
      <p:ext uri="{BB962C8B-B14F-4D97-AF65-F5344CB8AC3E}">
        <p14:creationId xmlns:p14="http://schemas.microsoft.com/office/powerpoint/2010/main" val="3177434424"/>
      </p:ext>
    </p:extLst>
  </p:cSld>
  <p:clrMapOvr>
    <a:masterClrMapping/>
  </p:clrMapOvr>
  <p:transition spd="med">
    <p:wipe dir="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692150" y="228600"/>
            <a:ext cx="7772400" cy="620486"/>
          </a:xfrm>
        </p:spPr>
        <p:txBody>
          <a:bodyPr/>
          <a:lstStyle/>
          <a:p>
            <a:r>
              <a:rPr lang="en-US" sz="2600" dirty="0" smtClean="0"/>
              <a:t>Hindu Temple at </a:t>
            </a:r>
            <a:r>
              <a:rPr lang="en-US" sz="2600" dirty="0" err="1" smtClean="0"/>
              <a:t>Khajurah</a:t>
            </a:r>
            <a:endParaRPr lang="en-US" sz="2600" dirty="0"/>
          </a:p>
        </p:txBody>
      </p:sp>
      <p:pic>
        <p:nvPicPr>
          <p:cNvPr id="18433" name="Picture 1" descr="Hindu Temple at Khajurah. This sandstone temple of the Hindu deity Shiva, representing the celestial mountain of the gods, was erected at Khajuraho, in central India, around 1000 C.E., but it reflects the architectural symbolism of Hindu temples developed in the Gupta period. Worshipers made their way through several rooms to the image of the deity, located in the innermost “womb-chamber” directly beneath the tallest tower.&#10;"/>
          <p:cNvPicPr>
            <a:picLocks/>
          </p:cNvPicPr>
          <p:nvPr/>
        </p:nvPicPr>
        <p:blipFill>
          <a:blip r:embed="rId3">
            <a:extLst>
              <a:ext uri="{28A0092B-C50C-407E-A947-70E740481C1C}">
                <a14:useLocalDpi xmlns:a14="http://schemas.microsoft.com/office/drawing/2010/main" val="0"/>
              </a:ext>
            </a:extLst>
          </a:blip>
          <a:srcRect/>
          <a:stretch>
            <a:fillRect/>
          </a:stretch>
        </p:blipFill>
        <p:spPr bwMode="auto">
          <a:xfrm>
            <a:off x="590550" y="901700"/>
            <a:ext cx="7975600" cy="5118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a:xfrm>
            <a:off x="8534400" y="6553200"/>
            <a:ext cx="609600" cy="304800"/>
          </a:xfrm>
        </p:spPr>
        <p:txBody>
          <a:bodyPr/>
          <a:lstStyle/>
          <a:p>
            <a:pPr marL="0" lvl="0" indent="0" algn="r" eaLnBrk="1" hangingPunct="1">
              <a:spcBef>
                <a:spcPct val="0"/>
              </a:spcBef>
            </a:pPr>
            <a:r>
              <a:rPr lang="en-US" altLang="en-US" sz="1200" b="1" kern="1200" dirty="0">
                <a:solidFill>
                  <a:srgbClr val="000000"/>
                </a:solidFill>
                <a:latin typeface="Arial" pitchFamily="34" charset="0"/>
                <a:ea typeface="ＭＳ Ｐゴシック" pitchFamily="34" charset="-128"/>
              </a:rPr>
              <a:t> </a:t>
            </a:r>
            <a:r>
              <a:rPr lang="en-US" altLang="en-US" sz="1200" b="1" kern="1200" dirty="0" smtClean="0">
                <a:solidFill>
                  <a:srgbClr val="000000"/>
                </a:solidFill>
                <a:latin typeface="Arial" pitchFamily="34" charset="0"/>
                <a:ea typeface="ＭＳ Ｐゴシック" pitchFamily="34" charset="-128"/>
              </a:rPr>
              <a:t>p172</a:t>
            </a:r>
            <a:endParaRPr lang="en-US" dirty="0"/>
          </a:p>
        </p:txBody>
      </p:sp>
    </p:spTree>
    <p:extLst>
      <p:ext uri="{BB962C8B-B14F-4D97-AF65-F5344CB8AC3E}">
        <p14:creationId xmlns:p14="http://schemas.microsoft.com/office/powerpoint/2010/main" val="2090013617"/>
      </p:ext>
    </p:extLst>
  </p:cSld>
  <p:clrMapOvr>
    <a:masterClrMapping/>
  </p:clrMapOvr>
  <p:transition spd="med">
    <p:wipe dir="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711200" y="304800"/>
            <a:ext cx="7772400" cy="555625"/>
          </a:xfrm>
        </p:spPr>
        <p:txBody>
          <a:bodyPr/>
          <a:lstStyle/>
          <a:p>
            <a:r>
              <a:rPr lang="en-US" sz="2600" dirty="0" smtClean="0"/>
              <a:t>A Wall Carving of Vishnu</a:t>
            </a:r>
            <a:endParaRPr lang="en-US" sz="2600" dirty="0"/>
          </a:p>
        </p:txBody>
      </p:sp>
      <p:pic>
        <p:nvPicPr>
          <p:cNvPr id="20481" name="Picture 1" descr="Vishnu Rescuing the Earth Goddess, Fifth Century C.E. This sculpture, carved into the rock wall of a cave at Udayagiri in eastern India, depicts Vishnu in his incarnation as a boar rescuing the Earth Goddess from the vast ocean. As the god treads triumphantly on a subdued snake demon and the joyful goddess clings to his snout, a chorus of gods and sages applaud the miracle.&#10;"/>
          <p:cNvPicPr>
            <a:picLocks/>
          </p:cNvPicPr>
          <p:nvPr/>
        </p:nvPicPr>
        <p:blipFill>
          <a:blip r:embed="rId3">
            <a:extLst>
              <a:ext uri="{28A0092B-C50C-407E-A947-70E740481C1C}">
                <a14:useLocalDpi xmlns:a14="http://schemas.microsoft.com/office/drawing/2010/main" val="0"/>
              </a:ext>
            </a:extLst>
          </a:blip>
          <a:srcRect/>
          <a:stretch>
            <a:fillRect/>
          </a:stretch>
        </p:blipFill>
        <p:spPr bwMode="auto">
          <a:xfrm>
            <a:off x="533400" y="968829"/>
            <a:ext cx="8128000" cy="5054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a:xfrm>
            <a:off x="8534400" y="6553200"/>
            <a:ext cx="609600" cy="304800"/>
          </a:xfrm>
        </p:spPr>
        <p:txBody>
          <a:bodyPr/>
          <a:lstStyle/>
          <a:p>
            <a:pPr marL="0" lvl="0" indent="0" algn="r" eaLnBrk="1" hangingPunct="1">
              <a:spcBef>
                <a:spcPct val="0"/>
              </a:spcBef>
            </a:pPr>
            <a:r>
              <a:rPr lang="en-US" altLang="en-US" sz="1200" b="1" kern="1200" dirty="0">
                <a:solidFill>
                  <a:srgbClr val="000000"/>
                </a:solidFill>
                <a:latin typeface="Arial" pitchFamily="34" charset="0"/>
                <a:ea typeface="ＭＳ Ｐゴシック" pitchFamily="34" charset="-128"/>
              </a:rPr>
              <a:t> </a:t>
            </a:r>
            <a:r>
              <a:rPr lang="en-US" altLang="en-US" sz="1200" b="1" kern="1200" dirty="0" smtClean="0">
                <a:solidFill>
                  <a:srgbClr val="000000"/>
                </a:solidFill>
                <a:latin typeface="Arial" pitchFamily="34" charset="0"/>
                <a:ea typeface="ＭＳ Ｐゴシック" pitchFamily="34" charset="-128"/>
              </a:rPr>
              <a:t>p173</a:t>
            </a:r>
            <a:endParaRPr lang="en-US" dirty="0"/>
          </a:p>
        </p:txBody>
      </p:sp>
    </p:spTree>
    <p:extLst>
      <p:ext uri="{BB962C8B-B14F-4D97-AF65-F5344CB8AC3E}">
        <p14:creationId xmlns:p14="http://schemas.microsoft.com/office/powerpoint/2010/main" val="646860133"/>
      </p:ext>
    </p:extLst>
  </p:cSld>
  <p:clrMapOvr>
    <a:masterClrMapping/>
  </p:clrMapOvr>
  <p:transition spd="med">
    <p:wipe dir="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2"/>
          <p:cNvSpPr>
            <a:spLocks noGrp="1" noChangeArrowheads="1"/>
          </p:cNvSpPr>
          <p:nvPr>
            <p:ph type="title"/>
          </p:nvPr>
        </p:nvSpPr>
        <p:spPr>
          <a:xfrm>
            <a:off x="685800" y="381000"/>
            <a:ext cx="8001000" cy="1981200"/>
          </a:xfrm>
          <a:noFill/>
        </p:spPr>
        <p:txBody>
          <a:bodyPr/>
          <a:lstStyle/>
          <a:p>
            <a:pPr eaLnBrk="1" hangingPunct="1"/>
            <a:r>
              <a:rPr lang="en-US" altLang="en-US" sz="4000" dirty="0" smtClean="0">
                <a:solidFill>
                  <a:schemeClr val="tx1"/>
                </a:solidFill>
                <a:latin typeface="Arial" pitchFamily="34" charset="0"/>
              </a:rPr>
              <a:t>Imperial Expansion and Collapse, 324 B.C.E.–650 C.E. </a:t>
            </a:r>
            <a:r>
              <a:rPr lang="en-US" altLang="en-US" sz="3600" dirty="0" smtClean="0">
                <a:solidFill>
                  <a:schemeClr val="tx1"/>
                </a:solidFill>
                <a:latin typeface="Arial" pitchFamily="34" charset="0"/>
              </a:rPr>
              <a:t/>
            </a:r>
            <a:br>
              <a:rPr lang="en-US" altLang="en-US" sz="3600" dirty="0" smtClean="0">
                <a:solidFill>
                  <a:schemeClr val="tx1"/>
                </a:solidFill>
                <a:latin typeface="Arial" pitchFamily="34" charset="0"/>
              </a:rPr>
            </a:br>
            <a:r>
              <a:rPr lang="en-US" altLang="en-US" sz="3600" dirty="0" smtClean="0">
                <a:solidFill>
                  <a:schemeClr val="tx1"/>
                </a:solidFill>
                <a:latin typeface="Arial" pitchFamily="34" charset="0"/>
              </a:rPr>
              <a:t>The </a:t>
            </a:r>
            <a:r>
              <a:rPr lang="en-US" altLang="en-US" sz="3600" dirty="0" err="1" smtClean="0">
                <a:solidFill>
                  <a:schemeClr val="tx1"/>
                </a:solidFill>
                <a:latin typeface="Arial" pitchFamily="34" charset="0"/>
              </a:rPr>
              <a:t>Mauryan</a:t>
            </a:r>
            <a:r>
              <a:rPr lang="en-US" altLang="en-US" sz="3600" dirty="0" smtClean="0">
                <a:solidFill>
                  <a:schemeClr val="tx1"/>
                </a:solidFill>
                <a:latin typeface="Arial" pitchFamily="34" charset="0"/>
              </a:rPr>
              <a:t> Empire</a:t>
            </a:r>
          </a:p>
        </p:txBody>
      </p:sp>
      <p:sp>
        <p:nvSpPr>
          <p:cNvPr id="22530" name="Rectangle 3"/>
          <p:cNvSpPr>
            <a:spLocks noGrp="1" noChangeArrowheads="1"/>
          </p:cNvSpPr>
          <p:nvPr>
            <p:ph type="body" idx="1"/>
          </p:nvPr>
        </p:nvSpPr>
        <p:spPr>
          <a:xfrm>
            <a:off x="685800" y="2971800"/>
            <a:ext cx="7772400" cy="2947988"/>
          </a:xfrm>
          <a:noFill/>
        </p:spPr>
        <p:txBody>
          <a:bodyPr/>
          <a:lstStyle/>
          <a:p>
            <a:pPr eaLnBrk="1" hangingPunct="1">
              <a:buFontTx/>
              <a:buChar char="•"/>
            </a:pPr>
            <a:r>
              <a:rPr lang="en-US" altLang="en-US" dirty="0" smtClean="0">
                <a:latin typeface="Arial" pitchFamily="34" charset="0"/>
              </a:rPr>
              <a:t>The </a:t>
            </a:r>
            <a:r>
              <a:rPr lang="en-US" altLang="en-US" dirty="0" err="1" smtClean="0">
                <a:latin typeface="Arial" pitchFamily="34" charset="0"/>
              </a:rPr>
              <a:t>Mauryan</a:t>
            </a:r>
            <a:r>
              <a:rPr lang="en-US" altLang="en-US" dirty="0" smtClean="0">
                <a:latin typeface="Arial" pitchFamily="34" charset="0"/>
              </a:rPr>
              <a:t> Empire, 324–184 B.C.E.</a:t>
            </a:r>
          </a:p>
          <a:p>
            <a:pPr marL="1085850" lvl="1" indent="-342900" eaLnBrk="1" hangingPunct="1">
              <a:buFontTx/>
              <a:buChar char="•"/>
            </a:pPr>
            <a:r>
              <a:rPr lang="en-US" altLang="en-US" dirty="0" smtClean="0">
                <a:latin typeface="Arial" pitchFamily="34" charset="0"/>
              </a:rPr>
              <a:t>Kingdom of </a:t>
            </a:r>
            <a:r>
              <a:rPr lang="en-US" altLang="en-US" dirty="0" err="1" smtClean="0">
                <a:latin typeface="Arial" pitchFamily="34" charset="0"/>
              </a:rPr>
              <a:t>Maghada</a:t>
            </a:r>
            <a:endParaRPr lang="en-US" altLang="en-US" dirty="0" smtClean="0">
              <a:latin typeface="Arial" pitchFamily="34" charset="0"/>
            </a:endParaRPr>
          </a:p>
          <a:p>
            <a:pPr marL="1085850" lvl="1" indent="-342900" eaLnBrk="1" hangingPunct="1">
              <a:buFontTx/>
              <a:buChar char="•"/>
            </a:pPr>
            <a:r>
              <a:rPr lang="en-US" altLang="en-US" dirty="0" smtClean="0">
                <a:latin typeface="Arial" pitchFamily="34" charset="0"/>
              </a:rPr>
              <a:t>Chandragupta</a:t>
            </a:r>
          </a:p>
          <a:p>
            <a:pPr marL="1085850" lvl="1" indent="-342900" eaLnBrk="1" hangingPunct="1">
              <a:buFontTx/>
              <a:buChar char="•"/>
            </a:pPr>
            <a:r>
              <a:rPr lang="en-US" altLang="en-US" dirty="0" err="1" smtClean="0">
                <a:latin typeface="Arial" pitchFamily="34" charset="0"/>
              </a:rPr>
              <a:t>Ashoka</a:t>
            </a:r>
            <a:r>
              <a:rPr lang="en-US" altLang="en-US" dirty="0" smtClean="0">
                <a:latin typeface="Arial" pitchFamily="34" charset="0"/>
              </a:rPr>
              <a:t> and Buddhism</a:t>
            </a:r>
          </a:p>
          <a:p>
            <a:pPr marL="1485900" lvl="2" indent="-342900" eaLnBrk="1" hangingPunct="1"/>
            <a:r>
              <a:rPr lang="en-US" altLang="en-US" dirty="0" smtClean="0">
                <a:latin typeface="Arial" pitchFamily="34" charset="0"/>
              </a:rPr>
              <a:t>Rock edicts and pillars</a:t>
            </a:r>
          </a:p>
        </p:txBody>
      </p:sp>
    </p:spTree>
    <p:extLst>
      <p:ext uri="{BB962C8B-B14F-4D97-AF65-F5344CB8AC3E}">
        <p14:creationId xmlns:p14="http://schemas.microsoft.com/office/powerpoint/2010/main" val="125875780"/>
      </p:ext>
    </p:extLst>
  </p:cSld>
  <p:clrMapOvr>
    <a:masterClrMapping/>
  </p:clrMapOvr>
  <p:transition spd="med">
    <p:wipe dir="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Title 1"/>
          <p:cNvSpPr>
            <a:spLocks noGrp="1"/>
          </p:cNvSpPr>
          <p:nvPr>
            <p:ph type="title"/>
          </p:nvPr>
        </p:nvSpPr>
        <p:spPr>
          <a:xfrm>
            <a:off x="701842" y="228600"/>
            <a:ext cx="7772400" cy="1938992"/>
          </a:xfrm>
        </p:spPr>
        <p:txBody>
          <a:bodyPr/>
          <a:lstStyle/>
          <a:p>
            <a:pPr eaLnBrk="1" hangingPunct="1"/>
            <a:r>
              <a:rPr lang="en-US" altLang="en-US" sz="4000" dirty="0" smtClean="0">
                <a:solidFill>
                  <a:schemeClr val="tx1"/>
                </a:solidFill>
                <a:latin typeface="Arial" pitchFamily="34" charset="0"/>
              </a:rPr>
              <a:t>Imperial Expansion and Collapse, 324 B.C.E.–650 C.E.</a:t>
            </a:r>
            <a:r>
              <a:rPr lang="en-US" altLang="en-US" dirty="0" smtClean="0">
                <a:solidFill>
                  <a:schemeClr val="tx1"/>
                </a:solidFill>
                <a:latin typeface="Arial" pitchFamily="34" charset="0"/>
              </a:rPr>
              <a:t/>
            </a:r>
            <a:br>
              <a:rPr lang="en-US" altLang="en-US" dirty="0" smtClean="0">
                <a:solidFill>
                  <a:schemeClr val="tx1"/>
                </a:solidFill>
                <a:latin typeface="Arial" pitchFamily="34" charset="0"/>
              </a:rPr>
            </a:br>
            <a:r>
              <a:rPr lang="en-US" altLang="en-US" sz="3600" dirty="0" smtClean="0">
                <a:solidFill>
                  <a:schemeClr val="tx1"/>
                </a:solidFill>
                <a:latin typeface="Arial" pitchFamily="34" charset="0"/>
              </a:rPr>
              <a:t>Commerce and Culture</a:t>
            </a:r>
            <a:endParaRPr lang="en-US" altLang="en-US" sz="3600" dirty="0" smtClean="0">
              <a:latin typeface="Arial" pitchFamily="34" charset="0"/>
            </a:endParaRPr>
          </a:p>
        </p:txBody>
      </p:sp>
      <p:sp>
        <p:nvSpPr>
          <p:cNvPr id="9218" name="Content Placeholder 2"/>
          <p:cNvSpPr>
            <a:spLocks noGrp="1"/>
          </p:cNvSpPr>
          <p:nvPr>
            <p:ph idx="1"/>
          </p:nvPr>
        </p:nvSpPr>
        <p:spPr>
          <a:xfrm>
            <a:off x="701842" y="2251238"/>
            <a:ext cx="8305800" cy="4622804"/>
          </a:xfrm>
        </p:spPr>
        <p:txBody>
          <a:bodyPr/>
          <a:lstStyle/>
          <a:p>
            <a:pPr marL="228600" indent="-228600" eaLnBrk="1" hangingPunct="1">
              <a:buFontTx/>
              <a:buChar char="•"/>
              <a:defRPr/>
            </a:pPr>
            <a:r>
              <a:rPr lang="en-US" dirty="0" smtClean="0">
                <a:latin typeface="Arial" charset="0"/>
              </a:rPr>
              <a:t>Commerce </a:t>
            </a:r>
            <a:r>
              <a:rPr lang="en-US" dirty="0">
                <a:latin typeface="Arial" charset="0"/>
              </a:rPr>
              <a:t>and Culture in an Era of Political Fragmentation</a:t>
            </a:r>
          </a:p>
          <a:p>
            <a:pPr marL="800100" lvl="2" indent="0" eaLnBrk="1" hangingPunct="1">
              <a:defRPr/>
            </a:pPr>
            <a:r>
              <a:rPr lang="en-US" sz="3200" dirty="0">
                <a:latin typeface="Arial" charset="0"/>
              </a:rPr>
              <a:t> Economic </a:t>
            </a:r>
            <a:r>
              <a:rPr lang="en-US" sz="3200" dirty="0" smtClean="0">
                <a:latin typeface="Arial" charset="0"/>
              </a:rPr>
              <a:t>Expansion</a:t>
            </a:r>
          </a:p>
          <a:p>
            <a:pPr marL="1714500" lvl="3" indent="-457200" eaLnBrk="1" hangingPunct="1">
              <a:buFont typeface="Arial" panose="020B0604020202020204" pitchFamily="34" charset="0"/>
              <a:buChar char="•"/>
              <a:defRPr/>
            </a:pPr>
            <a:r>
              <a:rPr lang="en-US" sz="3200" dirty="0" smtClean="0">
                <a:latin typeface="Arial" charset="0"/>
              </a:rPr>
              <a:t>India </a:t>
            </a:r>
            <a:r>
              <a:rPr lang="en-US" sz="3200" dirty="0">
                <a:latin typeface="Arial" charset="0"/>
              </a:rPr>
              <a:t>as hub for overland and </a:t>
            </a:r>
            <a:r>
              <a:rPr lang="en-US" sz="3200" dirty="0" smtClean="0">
                <a:latin typeface="Arial" charset="0"/>
              </a:rPr>
              <a:t>sea-borne </a:t>
            </a:r>
            <a:r>
              <a:rPr lang="en-US" sz="3200" dirty="0">
                <a:latin typeface="Arial" charset="0"/>
              </a:rPr>
              <a:t>trade</a:t>
            </a:r>
          </a:p>
          <a:p>
            <a:pPr marL="800100" lvl="2" indent="0" eaLnBrk="1" hangingPunct="1">
              <a:defRPr/>
            </a:pPr>
            <a:r>
              <a:rPr lang="en-US" sz="3200" dirty="0">
                <a:latin typeface="Arial" charset="0"/>
              </a:rPr>
              <a:t> </a:t>
            </a:r>
            <a:r>
              <a:rPr lang="en-US" sz="3200" dirty="0" smtClean="0">
                <a:latin typeface="Arial" charset="0"/>
              </a:rPr>
              <a:t>Culture</a:t>
            </a:r>
          </a:p>
          <a:p>
            <a:pPr marL="1714500" lvl="3" indent="-457200" eaLnBrk="1" hangingPunct="1">
              <a:buFont typeface="Arial" panose="020B0604020202020204" pitchFamily="34" charset="0"/>
              <a:buChar char="•"/>
              <a:defRPr/>
            </a:pPr>
            <a:r>
              <a:rPr lang="en-US" sz="3200" dirty="0" smtClean="0">
                <a:latin typeface="Arial" charset="0"/>
              </a:rPr>
              <a:t>Ramayana/Mahabharata</a:t>
            </a:r>
          </a:p>
          <a:p>
            <a:pPr marL="2628900" lvl="5" indent="-457200">
              <a:buFont typeface="Arial" panose="020B0604020202020204" pitchFamily="34" charset="0"/>
              <a:buChar char="•"/>
              <a:defRPr/>
            </a:pPr>
            <a:r>
              <a:rPr lang="en-US" sz="3200" dirty="0" smtClean="0">
                <a:latin typeface="Arial" charset="0"/>
              </a:rPr>
              <a:t>Bhagavad-Gita</a:t>
            </a:r>
            <a:endParaRPr lang="en-US" sz="3200" dirty="0">
              <a:latin typeface="Arial" charset="0"/>
            </a:endParaRPr>
          </a:p>
        </p:txBody>
      </p:sp>
    </p:spTree>
    <p:extLst>
      <p:ext uri="{BB962C8B-B14F-4D97-AF65-F5344CB8AC3E}">
        <p14:creationId xmlns:p14="http://schemas.microsoft.com/office/powerpoint/2010/main" val="478787526"/>
      </p:ext>
    </p:extLst>
  </p:cSld>
  <p:clrMapOvr>
    <a:masterClrMapping/>
  </p:clrMapOvr>
  <p:transition spd="med">
    <p:wipe dir="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Title 1"/>
          <p:cNvSpPr>
            <a:spLocks noGrp="1"/>
          </p:cNvSpPr>
          <p:nvPr>
            <p:ph type="title"/>
          </p:nvPr>
        </p:nvSpPr>
        <p:spPr>
          <a:xfrm>
            <a:off x="709863" y="304800"/>
            <a:ext cx="7772400" cy="1938992"/>
          </a:xfrm>
        </p:spPr>
        <p:txBody>
          <a:bodyPr/>
          <a:lstStyle/>
          <a:p>
            <a:pPr eaLnBrk="1" hangingPunct="1"/>
            <a:r>
              <a:rPr lang="en-US" altLang="en-US" sz="4000" dirty="0" smtClean="0">
                <a:solidFill>
                  <a:schemeClr val="tx1"/>
                </a:solidFill>
                <a:latin typeface="Arial" pitchFamily="34" charset="0"/>
              </a:rPr>
              <a:t>Imperial Expansion and Collapse, 324 B.C.E.–650 C.E.</a:t>
            </a:r>
            <a:r>
              <a:rPr lang="en-US" altLang="en-US" dirty="0" smtClean="0">
                <a:solidFill>
                  <a:schemeClr val="tx1"/>
                </a:solidFill>
                <a:latin typeface="Arial" pitchFamily="34" charset="0"/>
              </a:rPr>
              <a:t/>
            </a:r>
            <a:br>
              <a:rPr lang="en-US" altLang="en-US" dirty="0" smtClean="0">
                <a:solidFill>
                  <a:schemeClr val="tx1"/>
                </a:solidFill>
                <a:latin typeface="Arial" pitchFamily="34" charset="0"/>
              </a:rPr>
            </a:br>
            <a:r>
              <a:rPr lang="en-US" altLang="en-US" sz="3600" dirty="0" smtClean="0">
                <a:solidFill>
                  <a:schemeClr val="tx1"/>
                </a:solidFill>
                <a:latin typeface="Arial" pitchFamily="34" charset="0"/>
              </a:rPr>
              <a:t>The Gupta Empire</a:t>
            </a:r>
            <a:endParaRPr lang="en-US" altLang="en-US" sz="3600" dirty="0" smtClean="0">
              <a:latin typeface="Arial" pitchFamily="34" charset="0"/>
            </a:endParaRPr>
          </a:p>
        </p:txBody>
      </p:sp>
      <p:sp>
        <p:nvSpPr>
          <p:cNvPr id="24578" name="Content Placeholder 2"/>
          <p:cNvSpPr>
            <a:spLocks noGrp="1"/>
          </p:cNvSpPr>
          <p:nvPr>
            <p:ph idx="1"/>
          </p:nvPr>
        </p:nvSpPr>
        <p:spPr>
          <a:xfrm>
            <a:off x="709863" y="2514600"/>
            <a:ext cx="8305800" cy="4130361"/>
          </a:xfrm>
        </p:spPr>
        <p:txBody>
          <a:bodyPr/>
          <a:lstStyle/>
          <a:p>
            <a:pPr marL="457200" indent="-457200" eaLnBrk="1" hangingPunct="1">
              <a:buFont typeface="Arial" panose="020B0604020202020204" pitchFamily="34" charset="0"/>
              <a:buChar char="•"/>
            </a:pPr>
            <a:r>
              <a:rPr lang="en-US" altLang="en-US" dirty="0" smtClean="0">
                <a:latin typeface="Arial" pitchFamily="34" charset="0"/>
              </a:rPr>
              <a:t>The Gupta Empire, 320–550 C.E.</a:t>
            </a:r>
          </a:p>
          <a:p>
            <a:pPr marL="1257300" lvl="2" indent="-457200" eaLnBrk="1" hangingPunct="1">
              <a:buFont typeface="Arial" panose="020B0604020202020204" pitchFamily="34" charset="0"/>
              <a:buChar char="•"/>
            </a:pPr>
            <a:r>
              <a:rPr lang="en-US" altLang="en-US" dirty="0" smtClean="0">
                <a:latin typeface="Arial" pitchFamily="34" charset="0"/>
              </a:rPr>
              <a:t>Limits of empire</a:t>
            </a:r>
          </a:p>
          <a:p>
            <a:pPr marL="1257300" lvl="3" indent="0" eaLnBrk="1" hangingPunct="1">
              <a:buFont typeface="Arial" pitchFamily="34" charset="0"/>
              <a:buChar char="•"/>
            </a:pPr>
            <a:r>
              <a:rPr lang="en-US" altLang="en-US" sz="3200" dirty="0" smtClean="0">
                <a:latin typeface="Arial" pitchFamily="34" charset="0"/>
              </a:rPr>
              <a:t> redistribution and the “Theater-state”</a:t>
            </a:r>
          </a:p>
          <a:p>
            <a:pPr marL="1257300" lvl="2" indent="-457200" eaLnBrk="1" hangingPunct="1">
              <a:buFont typeface="Arial" panose="020B0604020202020204" pitchFamily="34" charset="0"/>
              <a:buChar char="•"/>
            </a:pPr>
            <a:r>
              <a:rPr lang="en-US" altLang="en-US" dirty="0" smtClean="0">
                <a:latin typeface="Arial" pitchFamily="34" charset="0"/>
              </a:rPr>
              <a:t>Culture and Religion</a:t>
            </a:r>
          </a:p>
          <a:p>
            <a:pPr marL="1257300" lvl="3" indent="0" eaLnBrk="1" hangingPunct="1">
              <a:buFont typeface="Arial" pitchFamily="34" charset="0"/>
              <a:buChar char="•"/>
            </a:pPr>
            <a:r>
              <a:rPr lang="en-US" altLang="en-US" sz="3200" dirty="0" smtClean="0">
                <a:latin typeface="Arial" pitchFamily="34" charset="0"/>
              </a:rPr>
              <a:t> Mathematics/astronomy</a:t>
            </a:r>
          </a:p>
          <a:p>
            <a:pPr marL="1257300" lvl="3" indent="0" eaLnBrk="1" hangingPunct="1">
              <a:buFont typeface="Arial" pitchFamily="34" charset="0"/>
              <a:buChar char="•"/>
            </a:pPr>
            <a:r>
              <a:rPr lang="en-US" altLang="en-US" sz="3200" dirty="0" smtClean="0">
                <a:latin typeface="Arial" pitchFamily="34" charset="0"/>
              </a:rPr>
              <a:t> religious toleration</a:t>
            </a:r>
          </a:p>
          <a:p>
            <a:pPr marL="1257300" lvl="3" indent="0" eaLnBrk="1" hangingPunct="1">
              <a:buFont typeface="Arial" pitchFamily="34" charset="0"/>
              <a:buChar char="•"/>
            </a:pPr>
            <a:r>
              <a:rPr lang="en-US" altLang="en-US" sz="3200" dirty="0" smtClean="0">
                <a:latin typeface="Arial" pitchFamily="34" charset="0"/>
              </a:rPr>
              <a:t> Status of women</a:t>
            </a:r>
            <a:endParaRPr lang="en-US" altLang="en-US" dirty="0" smtClean="0">
              <a:latin typeface="Arial" pitchFamily="34" charset="0"/>
            </a:endParaRPr>
          </a:p>
        </p:txBody>
      </p:sp>
    </p:spTree>
    <p:extLst>
      <p:ext uri="{BB962C8B-B14F-4D97-AF65-F5344CB8AC3E}">
        <p14:creationId xmlns:p14="http://schemas.microsoft.com/office/powerpoint/2010/main" val="1273251660"/>
      </p:ext>
    </p:extLst>
  </p:cSld>
  <p:clrMapOvr>
    <a:masterClrMapping/>
  </p:clrMapOvr>
  <p:transition spd="med">
    <p:wipe dir="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675806"/>
            <a:ext cx="7772400" cy="646331"/>
          </a:xfrm>
        </p:spPr>
        <p:txBody>
          <a:bodyPr/>
          <a:lstStyle/>
          <a:p>
            <a:r>
              <a:rPr lang="en-US" sz="2600" dirty="0" smtClean="0"/>
              <a:t>Copper Plate with Indian Numerals</a:t>
            </a:r>
            <a:endParaRPr lang="en-US" sz="2600" dirty="0"/>
          </a:p>
        </p:txBody>
      </p:sp>
      <p:pic>
        <p:nvPicPr>
          <p:cNvPr id="25601" name="Picture 1" descr="Copper Plate with Indian Numerals. This property deed from western India shows an early form of the symbol system for numbers that spread to the Middle East and Europe and today is used all over the world.&#10;"/>
          <p:cNvPicPr>
            <a:picLocks/>
          </p:cNvPicPr>
          <p:nvPr/>
        </p:nvPicPr>
        <p:blipFill>
          <a:blip r:embed="rId3">
            <a:extLst>
              <a:ext uri="{28A0092B-C50C-407E-A947-70E740481C1C}">
                <a14:useLocalDpi xmlns:a14="http://schemas.microsoft.com/office/drawing/2010/main" val="0"/>
              </a:ext>
            </a:extLst>
          </a:blip>
          <a:srcRect/>
          <a:stretch>
            <a:fillRect/>
          </a:stretch>
        </p:blipFill>
        <p:spPr bwMode="auto">
          <a:xfrm>
            <a:off x="254000" y="1346200"/>
            <a:ext cx="8636000" cy="416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a:xfrm>
            <a:off x="8534400" y="6553200"/>
            <a:ext cx="609600" cy="304800"/>
          </a:xfrm>
        </p:spPr>
        <p:txBody>
          <a:bodyPr/>
          <a:lstStyle/>
          <a:p>
            <a:pPr marL="0" lvl="0" indent="0" algn="r" eaLnBrk="1" hangingPunct="1">
              <a:spcBef>
                <a:spcPct val="0"/>
              </a:spcBef>
            </a:pPr>
            <a:r>
              <a:rPr lang="en-US" altLang="en-US" sz="1200" b="1" kern="1200" dirty="0">
                <a:solidFill>
                  <a:srgbClr val="000000"/>
                </a:solidFill>
                <a:latin typeface="Arial" pitchFamily="34" charset="0"/>
                <a:ea typeface="ＭＳ Ｐゴシック" pitchFamily="34" charset="-128"/>
              </a:rPr>
              <a:t> </a:t>
            </a:r>
            <a:r>
              <a:rPr lang="en-US" altLang="en-US" sz="1200" b="1" kern="1200" dirty="0" smtClean="0">
                <a:solidFill>
                  <a:srgbClr val="000000"/>
                </a:solidFill>
                <a:latin typeface="Arial" pitchFamily="34" charset="0"/>
                <a:ea typeface="ＭＳ Ｐゴシック" pitchFamily="34" charset="-128"/>
              </a:rPr>
              <a:t>p178</a:t>
            </a:r>
            <a:endParaRPr lang="en-US" dirty="0"/>
          </a:p>
        </p:txBody>
      </p:sp>
    </p:spTree>
    <p:extLst>
      <p:ext uri="{BB962C8B-B14F-4D97-AF65-F5344CB8AC3E}">
        <p14:creationId xmlns:p14="http://schemas.microsoft.com/office/powerpoint/2010/main" val="1234362961"/>
      </p:ext>
    </p:extLst>
  </p:cSld>
  <p:clrMapOvr>
    <a:masterClrMapping/>
  </p:clrMapOvr>
  <p:transition spd="med">
    <p:wipe dir="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0" y="445837"/>
            <a:ext cx="9144000" cy="708025"/>
          </a:xfrm>
        </p:spPr>
        <p:txBody>
          <a:bodyPr/>
          <a:lstStyle/>
          <a:p>
            <a:r>
              <a:rPr lang="en-US" sz="2600" dirty="0" smtClean="0"/>
              <a:t>Caves at Ajanta</a:t>
            </a:r>
            <a:endParaRPr lang="en-US" sz="2600" dirty="0"/>
          </a:p>
        </p:txBody>
      </p:sp>
      <p:pic>
        <p:nvPicPr>
          <p:cNvPr id="27649" name="Picture 1" descr="Wall Painting from the Caves at Ajanta, Fifth Century C.E. During and after the Gupta period, natural caves in the Deccan were turned into shrines decorated with sculpture and painting. This painting, while depicting one of the earlier lives of the Buddha, also gives us a glimpse of contemporary life at the Gupta court. King Mahajanaka, about to give up his throne and leave his family to become a monk, receives a ritual bath."/>
          <p:cNvPicPr>
            <a:picLocks/>
          </p:cNvPicPr>
          <p:nvPr/>
        </p:nvPicPr>
        <p:blipFill>
          <a:blip r:embed="rId3">
            <a:extLst>
              <a:ext uri="{28A0092B-C50C-407E-A947-70E740481C1C}">
                <a14:useLocalDpi xmlns:a14="http://schemas.microsoft.com/office/drawing/2010/main" val="0"/>
              </a:ext>
            </a:extLst>
          </a:blip>
          <a:srcRect/>
          <a:stretch>
            <a:fillRect/>
          </a:stretch>
        </p:blipFill>
        <p:spPr bwMode="auto">
          <a:xfrm>
            <a:off x="469900" y="1153862"/>
            <a:ext cx="8204200" cy="4927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a:xfrm>
            <a:off x="8458200" y="6553200"/>
            <a:ext cx="685800" cy="304800"/>
          </a:xfrm>
        </p:spPr>
        <p:txBody>
          <a:bodyPr/>
          <a:lstStyle/>
          <a:p>
            <a:pPr marL="0" lvl="0" indent="0" algn="r" eaLnBrk="1" hangingPunct="1">
              <a:spcBef>
                <a:spcPct val="0"/>
              </a:spcBef>
            </a:pPr>
            <a:r>
              <a:rPr lang="en-US" altLang="en-US" sz="1200" b="1" kern="1200" dirty="0">
                <a:solidFill>
                  <a:srgbClr val="000000"/>
                </a:solidFill>
                <a:latin typeface="Arial" pitchFamily="34" charset="0"/>
                <a:ea typeface="ＭＳ Ｐゴシック" pitchFamily="34" charset="-128"/>
              </a:rPr>
              <a:t> </a:t>
            </a:r>
            <a:r>
              <a:rPr lang="en-US" altLang="en-US" sz="1200" b="1" kern="1200" dirty="0" smtClean="0">
                <a:solidFill>
                  <a:srgbClr val="000000"/>
                </a:solidFill>
                <a:latin typeface="Arial" pitchFamily="34" charset="0"/>
                <a:ea typeface="ＭＳ Ｐゴシック" pitchFamily="34" charset="-128"/>
              </a:rPr>
              <a:t>p179</a:t>
            </a:r>
            <a:endParaRPr lang="en-US" dirty="0"/>
          </a:p>
        </p:txBody>
      </p:sp>
    </p:spTree>
    <p:extLst>
      <p:ext uri="{BB962C8B-B14F-4D97-AF65-F5344CB8AC3E}">
        <p14:creationId xmlns:p14="http://schemas.microsoft.com/office/powerpoint/2010/main" val="1614130881"/>
      </p:ext>
    </p:extLst>
  </p:cSld>
  <p:clrMapOvr>
    <a:masterClrMapping/>
  </p:clrMapOvr>
  <p:transition spd="med">
    <p:wipe dir="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Rectangle 2"/>
          <p:cNvSpPr>
            <a:spLocks noGrp="1" noChangeArrowheads="1"/>
          </p:cNvSpPr>
          <p:nvPr>
            <p:ph type="title"/>
          </p:nvPr>
        </p:nvSpPr>
        <p:spPr>
          <a:noFill/>
        </p:spPr>
        <p:txBody>
          <a:bodyPr/>
          <a:lstStyle/>
          <a:p>
            <a:pPr eaLnBrk="1" hangingPunct="1"/>
            <a:r>
              <a:rPr lang="en-US" altLang="en-US" dirty="0" smtClean="0">
                <a:solidFill>
                  <a:schemeClr val="tx1"/>
                </a:solidFill>
                <a:latin typeface="Arial" pitchFamily="34" charset="0"/>
              </a:rPr>
              <a:t>Southeast Asia, 50–1025 C.E.</a:t>
            </a:r>
          </a:p>
        </p:txBody>
      </p:sp>
      <p:sp>
        <p:nvSpPr>
          <p:cNvPr id="29698" name="Rectangle 3"/>
          <p:cNvSpPr>
            <a:spLocks noGrp="1" noChangeArrowheads="1"/>
          </p:cNvSpPr>
          <p:nvPr>
            <p:ph type="body" idx="1"/>
          </p:nvPr>
        </p:nvSpPr>
        <p:spPr>
          <a:xfrm>
            <a:off x="685800" y="1752600"/>
            <a:ext cx="7772400" cy="4441825"/>
          </a:xfrm>
          <a:noFill/>
        </p:spPr>
        <p:txBody>
          <a:bodyPr/>
          <a:lstStyle/>
          <a:p>
            <a:pPr eaLnBrk="1" hangingPunct="1">
              <a:lnSpc>
                <a:spcPct val="80000"/>
              </a:lnSpc>
              <a:buFontTx/>
              <a:buChar char="•"/>
            </a:pPr>
            <a:r>
              <a:rPr lang="en-US" altLang="en-US" dirty="0" smtClean="0">
                <a:latin typeface="Arial" pitchFamily="34" charset="0"/>
              </a:rPr>
              <a:t>Geography and Resources</a:t>
            </a:r>
          </a:p>
          <a:p>
            <a:pPr marL="1085850" lvl="1" indent="-342900" eaLnBrk="1" hangingPunct="1">
              <a:lnSpc>
                <a:spcPct val="80000"/>
              </a:lnSpc>
              <a:buFontTx/>
              <a:buChar char="•"/>
            </a:pPr>
            <a:r>
              <a:rPr lang="en-US" altLang="en-US" dirty="0" smtClean="0">
                <a:latin typeface="Arial" pitchFamily="34" charset="0"/>
              </a:rPr>
              <a:t>Indochina/Malay Peninsula/islands</a:t>
            </a:r>
          </a:p>
          <a:p>
            <a:pPr eaLnBrk="1" hangingPunct="1">
              <a:lnSpc>
                <a:spcPct val="80000"/>
              </a:lnSpc>
              <a:buFontTx/>
              <a:buChar char="•"/>
            </a:pPr>
            <a:r>
              <a:rPr lang="en-US" altLang="en-US" dirty="0" smtClean="0">
                <a:latin typeface="Arial" pitchFamily="34" charset="0"/>
              </a:rPr>
              <a:t>Early Civilization</a:t>
            </a:r>
          </a:p>
          <a:p>
            <a:pPr marL="1085850" lvl="1" indent="-342900" eaLnBrk="1" hangingPunct="1">
              <a:lnSpc>
                <a:spcPct val="80000"/>
              </a:lnSpc>
              <a:buFontTx/>
              <a:buChar char="•"/>
            </a:pPr>
            <a:r>
              <a:rPr lang="en-US" altLang="en-US" dirty="0" smtClean="0">
                <a:latin typeface="Arial" pitchFamily="34" charset="0"/>
              </a:rPr>
              <a:t>Malay migrations</a:t>
            </a:r>
          </a:p>
          <a:p>
            <a:pPr marL="1085850" lvl="1" indent="-342900" eaLnBrk="1" hangingPunct="1">
              <a:lnSpc>
                <a:spcPct val="80000"/>
              </a:lnSpc>
              <a:buFontTx/>
              <a:buChar char="•"/>
            </a:pPr>
            <a:r>
              <a:rPr lang="en-US" altLang="en-US" dirty="0" smtClean="0">
                <a:latin typeface="Arial" pitchFamily="34" charset="0"/>
              </a:rPr>
              <a:t>Crossroads of India and China</a:t>
            </a:r>
          </a:p>
          <a:p>
            <a:pPr marL="1085850" lvl="1" indent="-342900" eaLnBrk="1" hangingPunct="1">
              <a:lnSpc>
                <a:spcPct val="80000"/>
              </a:lnSpc>
              <a:buFontTx/>
              <a:buChar char="•"/>
            </a:pPr>
            <a:r>
              <a:rPr lang="en-US" altLang="en-US" dirty="0" err="1" smtClean="0">
                <a:latin typeface="Arial" pitchFamily="34" charset="0"/>
              </a:rPr>
              <a:t>Funan</a:t>
            </a:r>
            <a:endParaRPr lang="en-US" altLang="en-US" dirty="0" smtClean="0">
              <a:latin typeface="Arial" pitchFamily="34" charset="0"/>
            </a:endParaRPr>
          </a:p>
          <a:p>
            <a:pPr eaLnBrk="1" hangingPunct="1">
              <a:lnSpc>
                <a:spcPct val="80000"/>
              </a:lnSpc>
              <a:buFontTx/>
              <a:buChar char="•"/>
            </a:pPr>
            <a:r>
              <a:rPr lang="en-US" altLang="en-US" dirty="0" smtClean="0">
                <a:latin typeface="Arial" pitchFamily="34" charset="0"/>
              </a:rPr>
              <a:t>The </a:t>
            </a:r>
            <a:r>
              <a:rPr lang="en-US" altLang="en-US" dirty="0" err="1" smtClean="0">
                <a:latin typeface="Arial" pitchFamily="34" charset="0"/>
              </a:rPr>
              <a:t>Srivijayan</a:t>
            </a:r>
            <a:r>
              <a:rPr lang="en-US" altLang="en-US" dirty="0" smtClean="0">
                <a:latin typeface="Arial" pitchFamily="34" charset="0"/>
              </a:rPr>
              <a:t> Kingdom</a:t>
            </a:r>
          </a:p>
          <a:p>
            <a:pPr marL="1085850" lvl="1" indent="-342900" eaLnBrk="1" hangingPunct="1">
              <a:lnSpc>
                <a:spcPct val="80000"/>
              </a:lnSpc>
              <a:buFontTx/>
              <a:buChar char="•"/>
            </a:pPr>
            <a:r>
              <a:rPr lang="en-US" altLang="en-US" dirty="0" smtClean="0">
                <a:latin typeface="Arial" pitchFamily="34" charset="0"/>
              </a:rPr>
              <a:t>Sumatra/Straits of Malacca</a:t>
            </a:r>
          </a:p>
          <a:p>
            <a:pPr marL="1085850" lvl="1" indent="-342900" eaLnBrk="1" hangingPunct="1">
              <a:lnSpc>
                <a:spcPct val="80000"/>
              </a:lnSpc>
              <a:buFontTx/>
              <a:buChar char="•"/>
            </a:pPr>
            <a:r>
              <a:rPr lang="en-US" altLang="en-US" dirty="0" smtClean="0">
                <a:latin typeface="Arial" pitchFamily="34" charset="0"/>
              </a:rPr>
              <a:t>Role of Indian culture</a:t>
            </a:r>
          </a:p>
        </p:txBody>
      </p:sp>
    </p:spTree>
    <p:extLst>
      <p:ext uri="{BB962C8B-B14F-4D97-AF65-F5344CB8AC3E}">
        <p14:creationId xmlns:p14="http://schemas.microsoft.com/office/powerpoint/2010/main" val="2175525170"/>
      </p:ext>
    </p:extLst>
  </p:cSld>
  <p:clrMapOvr>
    <a:masterClrMapping/>
  </p:clrMapOvr>
  <p:transition spd="med">
    <p:wipe dir="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155575"/>
            <a:ext cx="7772400" cy="708025"/>
          </a:xfrm>
        </p:spPr>
        <p:txBody>
          <a:bodyPr/>
          <a:lstStyle/>
          <a:p>
            <a:r>
              <a:rPr lang="en-US" sz="2600" dirty="0" smtClean="0"/>
              <a:t>Map of Southeast Asia</a:t>
            </a:r>
            <a:endParaRPr lang="en-US" sz="2600" dirty="0"/>
          </a:p>
        </p:txBody>
      </p:sp>
      <p:pic>
        <p:nvPicPr>
          <p:cNvPr id="30721" name="Picture 1" descr="Map 7.2 Southeast Asia. Southeast Asia’s position between the ancient centers of civilization in India and China had a major impact on its history. In the first millennium c.e. a series of powerful and wealthy states arose in the region by gaining control of major trade routes: first Funan, based in southern Vietnam, Cambodia, and the Malay Peninsula, then Srivijaya on the island of Sumatra, then smaller states on the island of Java. Shifting trade routes led to the rise and fall of the various centers. "/>
          <p:cNvPicPr>
            <a:picLocks/>
          </p:cNvPicPr>
          <p:nvPr/>
        </p:nvPicPr>
        <p:blipFill>
          <a:blip r:embed="rId3">
            <a:extLst>
              <a:ext uri="{28A0092B-C50C-407E-A947-70E740481C1C}">
                <a14:useLocalDpi xmlns:a14="http://schemas.microsoft.com/office/drawing/2010/main" val="0"/>
              </a:ext>
            </a:extLst>
          </a:blip>
          <a:srcRect/>
          <a:stretch>
            <a:fillRect/>
          </a:stretch>
        </p:blipFill>
        <p:spPr bwMode="auto">
          <a:xfrm>
            <a:off x="254000" y="863600"/>
            <a:ext cx="8636000" cy="5130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a:xfrm>
            <a:off x="7772400" y="6477000"/>
            <a:ext cx="1371600" cy="381000"/>
          </a:xfrm>
        </p:spPr>
        <p:txBody>
          <a:bodyPr/>
          <a:lstStyle/>
          <a:p>
            <a:pPr marL="0" lvl="0" indent="0" algn="r" eaLnBrk="1" hangingPunct="1">
              <a:spcBef>
                <a:spcPct val="0"/>
              </a:spcBef>
            </a:pPr>
            <a:r>
              <a:rPr lang="en-US" altLang="en-US" sz="1200" b="1" kern="1200" dirty="0">
                <a:solidFill>
                  <a:srgbClr val="000000"/>
                </a:solidFill>
                <a:latin typeface="Arial" pitchFamily="34" charset="0"/>
                <a:ea typeface="ＭＳ Ｐゴシック" pitchFamily="34" charset="-128"/>
              </a:rPr>
              <a:t>Map </a:t>
            </a:r>
            <a:r>
              <a:rPr lang="en-US" altLang="en-US" sz="1200" b="1" kern="1200" dirty="0" smtClean="0">
                <a:solidFill>
                  <a:srgbClr val="000000"/>
                </a:solidFill>
                <a:latin typeface="Arial" pitchFamily="34" charset="0"/>
                <a:ea typeface="ＭＳ Ｐゴシック" pitchFamily="34" charset="-128"/>
              </a:rPr>
              <a:t>6.2 p183</a:t>
            </a:r>
            <a:endParaRPr lang="en-US" dirty="0"/>
          </a:p>
        </p:txBody>
      </p:sp>
    </p:spTree>
    <p:extLst>
      <p:ext uri="{BB962C8B-B14F-4D97-AF65-F5344CB8AC3E}">
        <p14:creationId xmlns:p14="http://schemas.microsoft.com/office/powerpoint/2010/main" val="1060023203"/>
      </p:ext>
    </p:extLst>
  </p:cSld>
  <p:clrMapOvr>
    <a:masterClrMapping/>
  </p:clrMapOvr>
  <p:transition spd="med">
    <p:wipe dir="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7" name="Rectangle 2"/>
          <p:cNvSpPr>
            <a:spLocks noGrp="1" noChangeArrowheads="1"/>
          </p:cNvSpPr>
          <p:nvPr>
            <p:ph type="title"/>
          </p:nvPr>
        </p:nvSpPr>
        <p:spPr>
          <a:xfrm>
            <a:off x="685800" y="304800"/>
            <a:ext cx="8001000" cy="1676400"/>
          </a:xfrm>
        </p:spPr>
        <p:txBody>
          <a:bodyPr>
            <a:normAutofit fontScale="90000"/>
          </a:bodyPr>
          <a:lstStyle/>
          <a:p>
            <a:pPr eaLnBrk="1" hangingPunct="1"/>
            <a:r>
              <a:rPr lang="en-US" altLang="en-US" dirty="0" smtClean="0">
                <a:solidFill>
                  <a:schemeClr val="tx1"/>
                </a:solidFill>
                <a:latin typeface="Arial" pitchFamily="34" charset="0"/>
              </a:rPr>
              <a:t>Foundations of Indian Civilization, 1500 B.C.E.–300 C.E. </a:t>
            </a:r>
            <a:br>
              <a:rPr lang="en-US" altLang="en-US" dirty="0" smtClean="0">
                <a:solidFill>
                  <a:schemeClr val="tx1"/>
                </a:solidFill>
                <a:latin typeface="Arial" pitchFamily="34" charset="0"/>
              </a:rPr>
            </a:br>
            <a:r>
              <a:rPr lang="en-US" altLang="en-US" sz="4000" dirty="0" smtClean="0">
                <a:solidFill>
                  <a:schemeClr val="tx1"/>
                </a:solidFill>
                <a:latin typeface="Arial" pitchFamily="34" charset="0"/>
              </a:rPr>
              <a:t>Subcontinent</a:t>
            </a:r>
          </a:p>
        </p:txBody>
      </p:sp>
      <p:sp>
        <p:nvSpPr>
          <p:cNvPr id="93187" name="Rectangle 3"/>
          <p:cNvSpPr>
            <a:spLocks noGrp="1" noChangeArrowheads="1"/>
          </p:cNvSpPr>
          <p:nvPr>
            <p:ph idx="1"/>
          </p:nvPr>
        </p:nvSpPr>
        <p:spPr>
          <a:xfrm>
            <a:off x="697832" y="2366211"/>
            <a:ext cx="7772400" cy="4495800"/>
          </a:xfrm>
        </p:spPr>
        <p:txBody>
          <a:bodyPr/>
          <a:lstStyle/>
          <a:p>
            <a:pPr eaLnBrk="1" hangingPunct="1">
              <a:buFontTx/>
              <a:buChar char="•"/>
              <a:defRPr/>
            </a:pPr>
            <a:r>
              <a:rPr lang="en-US" dirty="0" smtClean="0">
                <a:cs typeface="+mn-cs"/>
              </a:rPr>
              <a:t>The Indian Subcontinent</a:t>
            </a:r>
          </a:p>
          <a:p>
            <a:pPr marL="1085850" lvl="1" indent="-342900" eaLnBrk="1" hangingPunct="1">
              <a:buFontTx/>
              <a:buChar char="•"/>
              <a:defRPr/>
            </a:pPr>
            <a:r>
              <a:rPr lang="en-US" dirty="0" smtClean="0"/>
              <a:t>Three </a:t>
            </a:r>
            <a:r>
              <a:rPr lang="en-US" dirty="0" smtClean="0">
                <a:cs typeface="+mn-cs"/>
              </a:rPr>
              <a:t>zones</a:t>
            </a:r>
          </a:p>
          <a:p>
            <a:pPr marL="1485900" lvl="2" indent="-342900" eaLnBrk="1" hangingPunct="1">
              <a:defRPr/>
            </a:pPr>
            <a:r>
              <a:rPr lang="en-US" dirty="0" smtClean="0"/>
              <a:t>Northern mountains</a:t>
            </a:r>
          </a:p>
          <a:p>
            <a:pPr marL="1485900" lvl="2" indent="-342900" eaLnBrk="1" hangingPunct="1">
              <a:defRPr/>
            </a:pPr>
            <a:r>
              <a:rPr lang="en-US" dirty="0" smtClean="0"/>
              <a:t>Indus-Ganges basin</a:t>
            </a:r>
          </a:p>
          <a:p>
            <a:pPr marL="1485900" lvl="2" indent="-342900" eaLnBrk="1" hangingPunct="1">
              <a:defRPr/>
            </a:pPr>
            <a:r>
              <a:rPr lang="en-US" dirty="0" smtClean="0"/>
              <a:t>Southern peninsula</a:t>
            </a:r>
            <a:endParaRPr lang="en-US" dirty="0" smtClean="0">
              <a:solidFill>
                <a:srgbClr val="FF0000"/>
              </a:solidFill>
            </a:endParaRPr>
          </a:p>
        </p:txBody>
      </p:sp>
    </p:spTree>
    <p:extLst>
      <p:ext uri="{BB962C8B-B14F-4D97-AF65-F5344CB8AC3E}">
        <p14:creationId xmlns:p14="http://schemas.microsoft.com/office/powerpoint/2010/main" val="1654453155"/>
      </p:ext>
    </p:extLst>
  </p:cSld>
  <p:clrMapOvr>
    <a:masterClrMapping/>
  </p:clrMapOvr>
  <p:transition spd="med">
    <p:wipe dir="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8021" y="304800"/>
            <a:ext cx="9144000" cy="708025"/>
          </a:xfrm>
        </p:spPr>
        <p:txBody>
          <a:bodyPr/>
          <a:lstStyle/>
          <a:p>
            <a:r>
              <a:rPr lang="en-US" sz="2600" dirty="0" err="1" smtClean="0"/>
              <a:t>Srivijaya</a:t>
            </a:r>
            <a:r>
              <a:rPr lang="en-US" sz="2600" dirty="0" smtClean="0"/>
              <a:t>-Style Stupa</a:t>
            </a:r>
            <a:endParaRPr lang="en-US" sz="2600" dirty="0"/>
          </a:p>
        </p:txBody>
      </p:sp>
      <p:pic>
        <p:nvPicPr>
          <p:cNvPr id="32769" name="Picture 1" descr="Srivijaya-Style Stupa in Thailand, Eighth Century C.E. This brick and mortar shrine at Chaiya shows that the influence of Srivijaya reached far into the Southeast Asian mainland.&#10;"/>
          <p:cNvPicPr>
            <a:picLocks/>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586121" y="1028867"/>
            <a:ext cx="3987800" cy="530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a:xfrm>
            <a:off x="8382000" y="6553200"/>
            <a:ext cx="762000" cy="304800"/>
          </a:xfrm>
        </p:spPr>
        <p:txBody>
          <a:bodyPr/>
          <a:lstStyle/>
          <a:p>
            <a:pPr marL="0" lvl="0" indent="0" algn="r" eaLnBrk="1" hangingPunct="1">
              <a:spcBef>
                <a:spcPct val="0"/>
              </a:spcBef>
            </a:pPr>
            <a:r>
              <a:rPr lang="en-US" altLang="en-US" sz="1200" b="1" kern="1200" dirty="0">
                <a:solidFill>
                  <a:srgbClr val="000000"/>
                </a:solidFill>
                <a:latin typeface="Arial" pitchFamily="34" charset="0"/>
                <a:ea typeface="ＭＳ Ｐゴシック" pitchFamily="34" charset="-128"/>
              </a:rPr>
              <a:t> </a:t>
            </a:r>
            <a:r>
              <a:rPr lang="en-US" altLang="en-US" sz="1200" b="1" kern="1200" dirty="0" smtClean="0">
                <a:solidFill>
                  <a:srgbClr val="000000"/>
                </a:solidFill>
                <a:latin typeface="Arial" pitchFamily="34" charset="0"/>
                <a:ea typeface="ＭＳ Ｐゴシック" pitchFamily="34" charset="-128"/>
              </a:rPr>
              <a:t>p184</a:t>
            </a:r>
            <a:endParaRPr lang="en-US" dirty="0"/>
          </a:p>
        </p:txBody>
      </p:sp>
    </p:spTree>
    <p:extLst>
      <p:ext uri="{BB962C8B-B14F-4D97-AF65-F5344CB8AC3E}">
        <p14:creationId xmlns:p14="http://schemas.microsoft.com/office/powerpoint/2010/main" val="4199813158"/>
      </p:ext>
    </p:extLst>
  </p:cSld>
  <p:clrMapOvr>
    <a:masterClrMapping/>
  </p:clrMapOvr>
  <p:transition spd="med">
    <p:wipe dir="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615950" y="268069"/>
            <a:ext cx="7772400" cy="646331"/>
          </a:xfrm>
        </p:spPr>
        <p:txBody>
          <a:bodyPr/>
          <a:lstStyle/>
          <a:p>
            <a:r>
              <a:rPr lang="en-US" sz="2600" dirty="0" smtClean="0"/>
              <a:t>Buddhist Monument in </a:t>
            </a:r>
            <a:r>
              <a:rPr lang="en-US" sz="2600" dirty="0" err="1" smtClean="0"/>
              <a:t>Borobodur</a:t>
            </a:r>
            <a:endParaRPr lang="en-US" sz="2600" dirty="0"/>
          </a:p>
        </p:txBody>
      </p:sp>
      <p:pic>
        <p:nvPicPr>
          <p:cNvPr id="34817" name="Picture 1" descr="Aerial View of the Buddhist Monument at Borobodur, Java. This great monument of volcanic stone was more than 300 feet (90 meters) in length and over 100 feet (30 meters) high. Pilgrims made a 3-mile-long (nearly 5-kilometer-long) winding ascent through ten levels intended to represent the ideal Buddhist journey from ignorance to enlightenment. Numerous sculptured reliefs depicting Buddhist legends provide glimpses of daily life in early Java.&#10;"/>
          <p:cNvPicPr>
            <a:picLocks/>
          </p:cNvPicPr>
          <p:nvPr/>
        </p:nvPicPr>
        <p:blipFill>
          <a:blip r:embed="rId3">
            <a:extLst>
              <a:ext uri="{28A0092B-C50C-407E-A947-70E740481C1C}">
                <a14:useLocalDpi xmlns:a14="http://schemas.microsoft.com/office/drawing/2010/main" val="0"/>
              </a:ext>
            </a:extLst>
          </a:blip>
          <a:srcRect/>
          <a:stretch>
            <a:fillRect/>
          </a:stretch>
        </p:blipFill>
        <p:spPr bwMode="auto">
          <a:xfrm>
            <a:off x="438150" y="990600"/>
            <a:ext cx="8128000" cy="518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a:xfrm>
            <a:off x="8360229" y="6553200"/>
            <a:ext cx="762000" cy="276999"/>
          </a:xfrm>
        </p:spPr>
        <p:txBody>
          <a:bodyPr/>
          <a:lstStyle/>
          <a:p>
            <a:pPr marL="0" lvl="0" indent="0" algn="r" eaLnBrk="1" hangingPunct="1">
              <a:spcBef>
                <a:spcPct val="0"/>
              </a:spcBef>
            </a:pPr>
            <a:r>
              <a:rPr lang="en-US" altLang="en-US" sz="1200" b="1" kern="1200" dirty="0">
                <a:solidFill>
                  <a:srgbClr val="000000"/>
                </a:solidFill>
                <a:latin typeface="Arial" pitchFamily="34" charset="0"/>
                <a:ea typeface="ＭＳ Ｐゴシック" pitchFamily="34" charset="-128"/>
              </a:rPr>
              <a:t> </a:t>
            </a:r>
            <a:r>
              <a:rPr lang="en-US" altLang="en-US" sz="1200" b="1" kern="1200" dirty="0" smtClean="0">
                <a:solidFill>
                  <a:srgbClr val="000000"/>
                </a:solidFill>
                <a:latin typeface="Arial" pitchFamily="34" charset="0"/>
                <a:ea typeface="ＭＳ Ｐゴシック" pitchFamily="34" charset="-128"/>
              </a:rPr>
              <a:t>p185</a:t>
            </a:r>
            <a:endParaRPr lang="en-US" dirty="0"/>
          </a:p>
        </p:txBody>
      </p:sp>
    </p:spTree>
    <p:extLst>
      <p:ext uri="{BB962C8B-B14F-4D97-AF65-F5344CB8AC3E}">
        <p14:creationId xmlns:p14="http://schemas.microsoft.com/office/powerpoint/2010/main" val="3588443853"/>
      </p:ext>
    </p:extLst>
  </p:cSld>
  <p:clrMapOvr>
    <a:masterClrMapping/>
  </p:clrMapOvr>
  <p:transition spd="med">
    <p:wipe dir="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1" name="Title 1"/>
          <p:cNvSpPr>
            <a:spLocks noGrp="1"/>
          </p:cNvSpPr>
          <p:nvPr>
            <p:ph type="title"/>
          </p:nvPr>
        </p:nvSpPr>
        <p:spPr>
          <a:xfrm>
            <a:off x="685800" y="123319"/>
            <a:ext cx="8229600" cy="2162681"/>
          </a:xfrm>
        </p:spPr>
        <p:txBody>
          <a:bodyPr/>
          <a:lstStyle/>
          <a:p>
            <a:pPr eaLnBrk="1" hangingPunct="1"/>
            <a:r>
              <a:rPr lang="en-US" altLang="en-US" sz="4000" dirty="0" smtClean="0">
                <a:solidFill>
                  <a:schemeClr val="tx1"/>
                </a:solidFill>
                <a:latin typeface="Arial" pitchFamily="34" charset="0"/>
              </a:rPr>
              <a:t>Foundations of Indian Civilization, 1500 B.C.E.–300 C.E. </a:t>
            </a:r>
            <a:br>
              <a:rPr lang="en-US" altLang="en-US" sz="4000" dirty="0" smtClean="0">
                <a:solidFill>
                  <a:schemeClr val="tx1"/>
                </a:solidFill>
                <a:latin typeface="Arial" pitchFamily="34" charset="0"/>
              </a:rPr>
            </a:br>
            <a:r>
              <a:rPr lang="en-US" altLang="en-US" sz="3600" dirty="0" smtClean="0">
                <a:solidFill>
                  <a:schemeClr val="tx1"/>
                </a:solidFill>
                <a:latin typeface="Arial" pitchFamily="34" charset="0"/>
              </a:rPr>
              <a:t>The Vedic Age</a:t>
            </a:r>
            <a:endParaRPr lang="en-US" altLang="en-US" sz="3600" dirty="0" smtClean="0">
              <a:latin typeface="Arial" pitchFamily="34" charset="0"/>
            </a:endParaRPr>
          </a:p>
        </p:txBody>
      </p:sp>
      <p:sp>
        <p:nvSpPr>
          <p:cNvPr id="5122" name="Content Placeholder 2"/>
          <p:cNvSpPr>
            <a:spLocks noGrp="1"/>
          </p:cNvSpPr>
          <p:nvPr>
            <p:ph idx="1"/>
          </p:nvPr>
        </p:nvSpPr>
        <p:spPr>
          <a:xfrm>
            <a:off x="689811" y="2590800"/>
            <a:ext cx="7772400" cy="2357568"/>
          </a:xfrm>
        </p:spPr>
        <p:txBody>
          <a:bodyPr/>
          <a:lstStyle/>
          <a:p>
            <a:pPr marL="0" indent="0" eaLnBrk="1" hangingPunct="1">
              <a:buFontTx/>
              <a:buChar char="•"/>
            </a:pPr>
            <a:r>
              <a:rPr lang="en-US" altLang="en-US" dirty="0" smtClean="0">
                <a:latin typeface="Arial" pitchFamily="34" charset="0"/>
              </a:rPr>
              <a:t> The Vedic Age</a:t>
            </a:r>
          </a:p>
          <a:p>
            <a:pPr marL="0" indent="0" eaLnBrk="1" hangingPunct="1"/>
            <a:r>
              <a:rPr lang="en-US" altLang="en-US" dirty="0" smtClean="0">
                <a:latin typeface="Arial" pitchFamily="34" charset="0"/>
              </a:rPr>
              <a:t>	Indo-European migration</a:t>
            </a:r>
          </a:p>
          <a:p>
            <a:pPr marL="0" indent="0" eaLnBrk="1" hangingPunct="1"/>
            <a:r>
              <a:rPr lang="en-US" altLang="en-US" dirty="0" smtClean="0">
                <a:latin typeface="Arial" pitchFamily="34" charset="0"/>
              </a:rPr>
              <a:t>	Varna/</a:t>
            </a:r>
            <a:r>
              <a:rPr lang="en-US" altLang="en-US" dirty="0" err="1" smtClean="0">
                <a:latin typeface="Arial" pitchFamily="34" charset="0"/>
              </a:rPr>
              <a:t>jati</a:t>
            </a:r>
            <a:r>
              <a:rPr lang="en-US" altLang="en-US" dirty="0" smtClean="0">
                <a:latin typeface="Arial" pitchFamily="34" charset="0"/>
              </a:rPr>
              <a:t> (“caste”)</a:t>
            </a:r>
          </a:p>
          <a:p>
            <a:pPr marL="0" indent="0" eaLnBrk="1" hangingPunct="1"/>
            <a:r>
              <a:rPr lang="en-US" altLang="en-US" dirty="0" smtClean="0">
                <a:latin typeface="Arial" pitchFamily="34" charset="0"/>
              </a:rPr>
              <a:t>	Reincarnation and Karma</a:t>
            </a:r>
            <a:endParaRPr lang="en-US" altLang="en-US" dirty="0" smtClean="0">
              <a:solidFill>
                <a:srgbClr val="FF0000"/>
              </a:solidFill>
              <a:latin typeface="Arial" pitchFamily="34" charset="0"/>
            </a:endParaRPr>
          </a:p>
        </p:txBody>
      </p:sp>
    </p:spTree>
    <p:extLst>
      <p:ext uri="{BB962C8B-B14F-4D97-AF65-F5344CB8AC3E}">
        <p14:creationId xmlns:p14="http://schemas.microsoft.com/office/powerpoint/2010/main" val="3964562423"/>
      </p:ext>
    </p:extLst>
  </p:cSld>
  <p:clrMapOvr>
    <a:masterClrMapping/>
  </p:clrMapOvr>
  <p:transition spd="med">
    <p:wipe dir="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Title 1"/>
          <p:cNvSpPr>
            <a:spLocks noGrp="1"/>
          </p:cNvSpPr>
          <p:nvPr>
            <p:ph type="title"/>
          </p:nvPr>
        </p:nvSpPr>
        <p:spPr>
          <a:xfrm>
            <a:off x="533400" y="457200"/>
            <a:ext cx="8458200" cy="1323975"/>
          </a:xfrm>
        </p:spPr>
        <p:txBody>
          <a:bodyPr/>
          <a:lstStyle/>
          <a:p>
            <a:pPr eaLnBrk="1" hangingPunct="1"/>
            <a:r>
              <a:rPr lang="en-US" altLang="en-US" sz="4000" dirty="0" smtClean="0">
                <a:solidFill>
                  <a:schemeClr val="tx1"/>
                </a:solidFill>
                <a:latin typeface="Arial" pitchFamily="34" charset="0"/>
              </a:rPr>
              <a:t>Foundations of Indian Civilization, 1500 B.C.E.–300 C.E. </a:t>
            </a:r>
            <a:br>
              <a:rPr lang="en-US" altLang="en-US" sz="4000" dirty="0" smtClean="0">
                <a:solidFill>
                  <a:schemeClr val="tx1"/>
                </a:solidFill>
                <a:latin typeface="Arial" pitchFamily="34" charset="0"/>
              </a:rPr>
            </a:br>
            <a:r>
              <a:rPr lang="en-US" altLang="en-US" sz="3600" dirty="0" smtClean="0">
                <a:solidFill>
                  <a:schemeClr val="tx1"/>
                </a:solidFill>
                <a:latin typeface="Arial" pitchFamily="34" charset="0"/>
              </a:rPr>
              <a:t>Challenges</a:t>
            </a:r>
            <a:endParaRPr lang="en-US" altLang="en-US" sz="3600" dirty="0" smtClean="0">
              <a:latin typeface="Arial" pitchFamily="34" charset="0"/>
            </a:endParaRPr>
          </a:p>
        </p:txBody>
      </p:sp>
      <p:sp>
        <p:nvSpPr>
          <p:cNvPr id="6146" name="Content Placeholder 2"/>
          <p:cNvSpPr>
            <a:spLocks noGrp="1"/>
          </p:cNvSpPr>
          <p:nvPr>
            <p:ph idx="1"/>
          </p:nvPr>
        </p:nvSpPr>
        <p:spPr>
          <a:xfrm>
            <a:off x="762000" y="2438400"/>
            <a:ext cx="7772400" cy="4130361"/>
          </a:xfrm>
        </p:spPr>
        <p:txBody>
          <a:bodyPr/>
          <a:lstStyle/>
          <a:p>
            <a:pPr marL="0" indent="0" eaLnBrk="1" hangingPunct="1">
              <a:buFontTx/>
              <a:buChar char="•"/>
            </a:pPr>
            <a:r>
              <a:rPr lang="en-US" altLang="en-US" dirty="0" smtClean="0">
                <a:latin typeface="Arial" pitchFamily="34" charset="0"/>
              </a:rPr>
              <a:t> Challenges to the Old Order</a:t>
            </a:r>
          </a:p>
          <a:p>
            <a:pPr marL="800100" lvl="2" indent="0" eaLnBrk="1" hangingPunct="1"/>
            <a:r>
              <a:rPr lang="en-US" altLang="en-US" sz="3200" dirty="0" smtClean="0">
                <a:latin typeface="Arial" pitchFamily="34" charset="0"/>
              </a:rPr>
              <a:t> Jainism</a:t>
            </a:r>
          </a:p>
          <a:p>
            <a:pPr marL="0" indent="0" eaLnBrk="1" hangingPunct="1"/>
            <a:r>
              <a:rPr lang="en-US" altLang="en-US" dirty="0" smtClean="0">
                <a:latin typeface="Arial" pitchFamily="34" charset="0"/>
              </a:rPr>
              <a:t>		</a:t>
            </a:r>
            <a:r>
              <a:rPr lang="en-US" altLang="en-US" dirty="0" err="1" smtClean="0">
                <a:latin typeface="Arial" pitchFamily="34" charset="0"/>
              </a:rPr>
              <a:t>Mahavira</a:t>
            </a:r>
            <a:endParaRPr lang="en-US" altLang="en-US" dirty="0" smtClean="0">
              <a:latin typeface="Arial" pitchFamily="34" charset="0"/>
            </a:endParaRPr>
          </a:p>
          <a:p>
            <a:pPr marL="0" indent="0" eaLnBrk="1" hangingPunct="1"/>
            <a:r>
              <a:rPr lang="en-US" altLang="en-US" dirty="0" smtClean="0">
                <a:latin typeface="Arial" pitchFamily="34" charset="0"/>
              </a:rPr>
              <a:t>		extreme nonviolence</a:t>
            </a:r>
          </a:p>
          <a:p>
            <a:pPr marL="800100" lvl="2" indent="0" eaLnBrk="1" hangingPunct="1"/>
            <a:r>
              <a:rPr lang="en-US" altLang="en-US" sz="3200" dirty="0" smtClean="0">
                <a:latin typeface="Arial" pitchFamily="34" charset="0"/>
              </a:rPr>
              <a:t> Buddhism</a:t>
            </a:r>
          </a:p>
          <a:p>
            <a:pPr marL="0" indent="0" eaLnBrk="1" hangingPunct="1"/>
            <a:r>
              <a:rPr lang="en-US" altLang="en-US" dirty="0" smtClean="0">
                <a:latin typeface="Arial" pitchFamily="34" charset="0"/>
              </a:rPr>
              <a:t>		Siddhartha Gautama</a:t>
            </a:r>
          </a:p>
          <a:p>
            <a:pPr marL="0" indent="0" eaLnBrk="1" hangingPunct="1"/>
            <a:r>
              <a:rPr lang="en-US" altLang="en-US" dirty="0" smtClean="0">
                <a:latin typeface="Arial" pitchFamily="34" charset="0"/>
              </a:rPr>
              <a:t>		nirvana and enlightenment</a:t>
            </a:r>
            <a:endParaRPr lang="en-US" altLang="en-US" dirty="0" smtClean="0">
              <a:solidFill>
                <a:srgbClr val="FF0000"/>
              </a:solidFill>
              <a:latin typeface="Arial" pitchFamily="34" charset="0"/>
            </a:endParaRPr>
          </a:p>
        </p:txBody>
      </p:sp>
    </p:spTree>
    <p:extLst>
      <p:ext uri="{BB962C8B-B14F-4D97-AF65-F5344CB8AC3E}">
        <p14:creationId xmlns:p14="http://schemas.microsoft.com/office/powerpoint/2010/main" val="240326755"/>
      </p:ext>
    </p:extLst>
  </p:cSld>
  <p:clrMapOvr>
    <a:masterClrMapping/>
  </p:clrMapOvr>
  <p:transition spd="med">
    <p:wipe dir="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Title 1"/>
          <p:cNvSpPr>
            <a:spLocks noGrp="1"/>
          </p:cNvSpPr>
          <p:nvPr>
            <p:ph type="title"/>
          </p:nvPr>
        </p:nvSpPr>
        <p:spPr>
          <a:xfrm>
            <a:off x="669758" y="533400"/>
            <a:ext cx="8305800" cy="1323975"/>
          </a:xfrm>
        </p:spPr>
        <p:txBody>
          <a:bodyPr/>
          <a:lstStyle/>
          <a:p>
            <a:pPr eaLnBrk="1" hangingPunct="1"/>
            <a:r>
              <a:rPr lang="en-US" altLang="en-US" sz="4000" dirty="0" smtClean="0">
                <a:solidFill>
                  <a:schemeClr val="tx1"/>
                </a:solidFill>
                <a:latin typeface="Arial" pitchFamily="34" charset="0"/>
              </a:rPr>
              <a:t>Foundations of Indian Civilization, 1500 B.C.E.–300 C.E.</a:t>
            </a:r>
            <a:r>
              <a:rPr lang="en-US" altLang="en-US" dirty="0" smtClean="0">
                <a:solidFill>
                  <a:schemeClr val="tx1"/>
                </a:solidFill>
                <a:latin typeface="Arial" pitchFamily="34" charset="0"/>
              </a:rPr>
              <a:t/>
            </a:r>
            <a:br>
              <a:rPr lang="en-US" altLang="en-US" dirty="0" smtClean="0">
                <a:solidFill>
                  <a:schemeClr val="tx1"/>
                </a:solidFill>
                <a:latin typeface="Arial" pitchFamily="34" charset="0"/>
              </a:rPr>
            </a:br>
            <a:r>
              <a:rPr lang="en-US" altLang="en-US" sz="3600" dirty="0" smtClean="0">
                <a:solidFill>
                  <a:schemeClr val="tx1"/>
                </a:solidFill>
                <a:latin typeface="Arial" pitchFamily="34" charset="0"/>
              </a:rPr>
              <a:t> Hinduism</a:t>
            </a:r>
            <a:endParaRPr lang="en-US" altLang="en-US" sz="3600" dirty="0" smtClean="0">
              <a:latin typeface="Arial" pitchFamily="34" charset="0"/>
            </a:endParaRPr>
          </a:p>
        </p:txBody>
      </p:sp>
      <p:sp>
        <p:nvSpPr>
          <p:cNvPr id="7170" name="Content Placeholder 2"/>
          <p:cNvSpPr>
            <a:spLocks noGrp="1"/>
          </p:cNvSpPr>
          <p:nvPr>
            <p:ph idx="1"/>
          </p:nvPr>
        </p:nvSpPr>
        <p:spPr>
          <a:xfrm>
            <a:off x="936458" y="2743200"/>
            <a:ext cx="7772400" cy="2727325"/>
          </a:xfrm>
        </p:spPr>
        <p:txBody>
          <a:bodyPr/>
          <a:lstStyle/>
          <a:p>
            <a:pPr marL="0" indent="0" eaLnBrk="1" hangingPunct="1"/>
            <a:r>
              <a:rPr lang="en-US" altLang="en-US" dirty="0" smtClean="0">
                <a:latin typeface="Arial" pitchFamily="34" charset="0"/>
              </a:rPr>
              <a:t>The Rise of Hinduism</a:t>
            </a:r>
          </a:p>
          <a:p>
            <a:pPr marL="0" indent="0" eaLnBrk="1" hangingPunct="1"/>
            <a:r>
              <a:rPr lang="en-US" altLang="en-US" dirty="0" smtClean="0">
                <a:latin typeface="Arial" pitchFamily="34" charset="0"/>
              </a:rPr>
              <a:t>	Reforms of Vedic tradition</a:t>
            </a:r>
          </a:p>
          <a:p>
            <a:pPr marL="1257300" lvl="3" indent="0" eaLnBrk="1" hangingPunct="1">
              <a:buFont typeface="Arial" pitchFamily="34" charset="0"/>
              <a:buChar char="•"/>
            </a:pPr>
            <a:r>
              <a:rPr lang="en-US" altLang="en-US" sz="2800" dirty="0" smtClean="0">
                <a:latin typeface="Arial" pitchFamily="34" charset="0"/>
              </a:rPr>
              <a:t> Shiva/Vishnu/Devi</a:t>
            </a:r>
          </a:p>
          <a:p>
            <a:pPr marL="1257300" lvl="3" indent="0" eaLnBrk="1" hangingPunct="1">
              <a:buFont typeface="Arial" pitchFamily="34" charset="0"/>
              <a:buChar char="•"/>
            </a:pPr>
            <a:r>
              <a:rPr lang="en-US" altLang="en-US" sz="2800" dirty="0" smtClean="0">
                <a:latin typeface="Arial" pitchFamily="34" charset="0"/>
              </a:rPr>
              <a:t> The Ganges and pilgrimage</a:t>
            </a:r>
          </a:p>
          <a:p>
            <a:pPr marL="1257300" lvl="3" indent="0" eaLnBrk="1" hangingPunct="1">
              <a:buFont typeface="Arial" pitchFamily="34" charset="0"/>
              <a:buChar char="•"/>
            </a:pPr>
            <a:r>
              <a:rPr lang="en-US" altLang="en-US" sz="2800" dirty="0" smtClean="0">
                <a:latin typeface="Arial" pitchFamily="34" charset="0"/>
              </a:rPr>
              <a:t> Puja</a:t>
            </a:r>
          </a:p>
        </p:txBody>
      </p:sp>
    </p:spTree>
    <p:extLst>
      <p:ext uri="{BB962C8B-B14F-4D97-AF65-F5344CB8AC3E}">
        <p14:creationId xmlns:p14="http://schemas.microsoft.com/office/powerpoint/2010/main" val="2193519680"/>
      </p:ext>
    </p:extLst>
  </p:cSld>
  <p:clrMapOvr>
    <a:masterClrMapping/>
  </p:clrMapOvr>
  <p:transition spd="med">
    <p:wipe dir="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533400"/>
            <a:ext cx="7772400" cy="914400"/>
          </a:xfrm>
        </p:spPr>
        <p:txBody>
          <a:bodyPr/>
          <a:lstStyle/>
          <a:p>
            <a:r>
              <a:rPr lang="en-US" sz="2600" dirty="0" smtClean="0"/>
              <a:t>The Thousand Pillared Hall</a:t>
            </a:r>
            <a:endParaRPr lang="en-US" sz="2600" dirty="0"/>
          </a:p>
        </p:txBody>
      </p:sp>
      <p:pic>
        <p:nvPicPr>
          <p:cNvPr id="8193" name="Picture 1" descr="The Thousand Pillared Hall in the Temple of Minakshi at Madurai.At the annual Chittarai Festival, the citizens of this city in south India celebrate the wedding of their local patron goddess, Minakshi, to the high god Shiva. The hall has many ornately designed columns lining both sides of the hall.&#10;"/>
          <p:cNvPicPr>
            <a:picLocks/>
          </p:cNvPicPr>
          <p:nvPr/>
        </p:nvPicPr>
        <p:blipFill>
          <a:blip r:embed="rId3">
            <a:extLst>
              <a:ext uri="{28A0092B-C50C-407E-A947-70E740481C1C}">
                <a14:useLocalDpi xmlns:a14="http://schemas.microsoft.com/office/drawing/2010/main" val="0"/>
              </a:ext>
            </a:extLst>
          </a:blip>
          <a:srcRect/>
          <a:stretch>
            <a:fillRect/>
          </a:stretch>
        </p:blipFill>
        <p:spPr bwMode="auto">
          <a:xfrm>
            <a:off x="685800" y="1371600"/>
            <a:ext cx="7772400" cy="449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a:xfrm>
            <a:off x="8610600" y="6553200"/>
            <a:ext cx="533400" cy="304800"/>
          </a:xfrm>
        </p:spPr>
        <p:txBody>
          <a:bodyPr/>
          <a:lstStyle/>
          <a:p>
            <a:pPr marL="0" lvl="0" indent="0" algn="r" eaLnBrk="1" hangingPunct="1">
              <a:spcBef>
                <a:spcPct val="0"/>
              </a:spcBef>
            </a:pPr>
            <a:r>
              <a:rPr lang="en-US" altLang="en-US" sz="1200" b="1" kern="1200" dirty="0" smtClean="0">
                <a:solidFill>
                  <a:srgbClr val="000000"/>
                </a:solidFill>
                <a:latin typeface="Arial" pitchFamily="34" charset="0"/>
                <a:ea typeface="ＭＳ Ｐゴシック" pitchFamily="34" charset="-128"/>
              </a:rPr>
              <a:t>p164</a:t>
            </a:r>
            <a:endParaRPr lang="en-US" dirty="0"/>
          </a:p>
        </p:txBody>
      </p:sp>
    </p:spTree>
    <p:extLst>
      <p:ext uri="{BB962C8B-B14F-4D97-AF65-F5344CB8AC3E}">
        <p14:creationId xmlns:p14="http://schemas.microsoft.com/office/powerpoint/2010/main" val="812488861"/>
      </p:ext>
    </p:extLst>
  </p:cSld>
  <p:clrMapOvr>
    <a:masterClrMapping/>
  </p:clrMapOvr>
  <p:transition spd="med">
    <p:wipe dir="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289462"/>
            <a:ext cx="7772400" cy="523220"/>
          </a:xfrm>
        </p:spPr>
        <p:txBody>
          <a:bodyPr/>
          <a:lstStyle/>
          <a:p>
            <a:r>
              <a:rPr lang="en-US" sz="2600" dirty="0" smtClean="0"/>
              <a:t>Chronology of India and Southeast Asia</a:t>
            </a:r>
            <a:endParaRPr lang="en-US" sz="2600" dirty="0"/>
          </a:p>
        </p:txBody>
      </p:sp>
      <p:graphicFrame>
        <p:nvGraphicFramePr>
          <p:cNvPr id="4" name="Table 3"/>
          <p:cNvGraphicFramePr>
            <a:graphicFrameLocks noGrp="1"/>
          </p:cNvGraphicFramePr>
          <p:nvPr>
            <p:extLst/>
          </p:nvPr>
        </p:nvGraphicFramePr>
        <p:xfrm>
          <a:off x="152400" y="914400"/>
          <a:ext cx="8839200" cy="4901931"/>
        </p:xfrm>
        <a:graphic>
          <a:graphicData uri="http://schemas.openxmlformats.org/drawingml/2006/table">
            <a:tbl>
              <a:tblPr firstRow="1" bandRow="1">
                <a:tableStyleId>{5C22544A-7EE6-4342-B048-85BDC9FD1C3A}</a:tableStyleId>
              </a:tblPr>
              <a:tblGrid>
                <a:gridCol w="2150076"/>
                <a:gridCol w="3663092"/>
                <a:gridCol w="3026032"/>
              </a:tblGrid>
              <a:tr h="187513">
                <a:tc>
                  <a:txBody>
                    <a:bodyPr/>
                    <a:lstStyle/>
                    <a:p>
                      <a:pPr marL="0" marR="0" algn="l">
                        <a:lnSpc>
                          <a:spcPct val="115000"/>
                        </a:lnSpc>
                        <a:spcBef>
                          <a:spcPts val="0"/>
                        </a:spcBef>
                        <a:spcAft>
                          <a:spcPts val="0"/>
                        </a:spcAft>
                      </a:pPr>
                      <a:r>
                        <a:rPr lang="en-US" sz="1100" dirty="0">
                          <a:solidFill>
                            <a:schemeClr val="accent1"/>
                          </a:solidFill>
                          <a:effectLst/>
                          <a:latin typeface="Calibri" panose="020F0502020204030204" pitchFamily="34" charset="0"/>
                        </a:rPr>
                        <a:t> </a:t>
                      </a:r>
                      <a:r>
                        <a:rPr lang="en-US" sz="1100" dirty="0" smtClean="0">
                          <a:solidFill>
                            <a:schemeClr val="accent1"/>
                          </a:solidFill>
                          <a:effectLst/>
                          <a:latin typeface="Calibri" panose="020F0502020204030204" pitchFamily="34" charset="0"/>
                        </a:rPr>
                        <a:t>Empty cell</a:t>
                      </a:r>
                      <a:endParaRPr lang="en-US" sz="1100" dirty="0">
                        <a:solidFill>
                          <a:schemeClr val="accent1"/>
                        </a:solidFill>
                        <a:effectLst/>
                        <a:latin typeface="Calibri" panose="020F0502020204030204" pitchFamily="34" charset="0"/>
                        <a:ea typeface="Times New Roman"/>
                        <a:cs typeface="Times New Roman"/>
                      </a:endParaRPr>
                    </a:p>
                  </a:txBody>
                  <a:tcPr marL="16327" marR="16327" marT="0" marB="0"/>
                </a:tc>
                <a:tc>
                  <a:txBody>
                    <a:bodyPr/>
                    <a:lstStyle/>
                    <a:p>
                      <a:pPr marL="1438275" marR="0" algn="l">
                        <a:lnSpc>
                          <a:spcPct val="115000"/>
                        </a:lnSpc>
                        <a:spcBef>
                          <a:spcPts val="0"/>
                        </a:spcBef>
                        <a:spcAft>
                          <a:spcPts val="0"/>
                        </a:spcAft>
                      </a:pPr>
                      <a:r>
                        <a:rPr lang="en-US" sz="1400" dirty="0">
                          <a:effectLst/>
                          <a:latin typeface="Calibri" panose="020F0502020204030204" pitchFamily="34" charset="0"/>
                        </a:rPr>
                        <a:t>India</a:t>
                      </a:r>
                      <a:endParaRPr lang="en-US" sz="1400" dirty="0">
                        <a:effectLst/>
                        <a:latin typeface="Calibri" panose="020F0502020204030204" pitchFamily="34" charset="0"/>
                        <a:ea typeface="Times New Roman"/>
                        <a:cs typeface="Times New Roman"/>
                      </a:endParaRPr>
                    </a:p>
                  </a:txBody>
                  <a:tcPr marL="16327" marR="16327" marT="0" marB="0"/>
                </a:tc>
                <a:tc>
                  <a:txBody>
                    <a:bodyPr/>
                    <a:lstStyle/>
                    <a:p>
                      <a:pPr marL="1276350" marR="0" algn="l">
                        <a:lnSpc>
                          <a:spcPct val="115000"/>
                        </a:lnSpc>
                        <a:spcBef>
                          <a:spcPts val="0"/>
                        </a:spcBef>
                        <a:spcAft>
                          <a:spcPts val="0"/>
                        </a:spcAft>
                      </a:pPr>
                      <a:r>
                        <a:rPr lang="en-US" sz="1400" dirty="0">
                          <a:effectLst/>
                          <a:latin typeface="Calibri" panose="020F0502020204030204" pitchFamily="34" charset="0"/>
                        </a:rPr>
                        <a:t>Southeast Asia</a:t>
                      </a:r>
                      <a:endParaRPr lang="en-US" sz="1400" dirty="0">
                        <a:effectLst/>
                        <a:latin typeface="Calibri" panose="020F0502020204030204" pitchFamily="34" charset="0"/>
                        <a:ea typeface="Times New Roman"/>
                        <a:cs typeface="Times New Roman"/>
                      </a:endParaRPr>
                    </a:p>
                  </a:txBody>
                  <a:tcPr marL="16327" marR="16327" marT="0" marB="0"/>
                </a:tc>
              </a:tr>
              <a:tr h="626960">
                <a:tc>
                  <a:txBody>
                    <a:bodyPr/>
                    <a:lstStyle/>
                    <a:p>
                      <a:pPr marL="0" marR="0" algn="ctr">
                        <a:lnSpc>
                          <a:spcPct val="115000"/>
                        </a:lnSpc>
                        <a:spcBef>
                          <a:spcPts val="0"/>
                        </a:spcBef>
                        <a:spcAft>
                          <a:spcPts val="0"/>
                        </a:spcAft>
                      </a:pPr>
                      <a:r>
                        <a:rPr lang="en-US" sz="1200" b="1" dirty="0">
                          <a:latin typeface="Calibri" panose="020F0502020204030204" pitchFamily="34" charset="0"/>
                        </a:rPr>
                        <a:t>2000 </a:t>
                      </a:r>
                      <a:r>
                        <a:rPr lang="en-US" sz="1200" b="1" dirty="0" smtClean="0">
                          <a:latin typeface="Calibri" panose="020F0502020204030204" pitchFamily="34" charset="0"/>
                        </a:rPr>
                        <a:t>B.C.E.</a:t>
                      </a:r>
                      <a:endParaRPr lang="en-US" sz="1200" b="1" dirty="0">
                        <a:latin typeface="Calibri" panose="020F0502020204030204" pitchFamily="34" charset="0"/>
                      </a:endParaRPr>
                    </a:p>
                  </a:txBody>
                  <a:tcPr marL="16327" marR="16327" marT="0" marB="0"/>
                </a:tc>
                <a:tc>
                  <a:txBody>
                    <a:bodyPr/>
                    <a:lstStyle/>
                    <a:p>
                      <a:pPr marL="0" marR="0">
                        <a:lnSpc>
                          <a:spcPct val="115000"/>
                        </a:lnSpc>
                        <a:spcBef>
                          <a:spcPts val="0"/>
                        </a:spcBef>
                        <a:spcAft>
                          <a:spcPts val="0"/>
                        </a:spcAft>
                      </a:pPr>
                      <a:r>
                        <a:rPr lang="en-US" sz="1200" dirty="0">
                          <a:solidFill>
                            <a:srgbClr val="E7F4F5"/>
                          </a:solidFill>
                          <a:effectLst/>
                          <a:latin typeface="Calibri" panose="020F0502020204030204" pitchFamily="34" charset="0"/>
                        </a:rPr>
                        <a:t> </a:t>
                      </a:r>
                      <a:r>
                        <a:rPr lang="en-US" sz="1200" dirty="0" smtClean="0">
                          <a:solidFill>
                            <a:srgbClr val="E7F4F5"/>
                          </a:solidFill>
                          <a:effectLst/>
                          <a:latin typeface="Calibri" panose="020F0502020204030204" pitchFamily="34" charset="0"/>
                        </a:rPr>
                        <a:t>empty cell</a:t>
                      </a:r>
                      <a:endParaRPr lang="en-US" sz="1200" dirty="0">
                        <a:solidFill>
                          <a:srgbClr val="E7F4F5"/>
                        </a:solidFill>
                        <a:effectLst/>
                        <a:latin typeface="Calibri" panose="020F0502020204030204" pitchFamily="34" charset="0"/>
                        <a:ea typeface="Times New Roman"/>
                        <a:cs typeface="Times New Roman"/>
                      </a:endParaRPr>
                    </a:p>
                  </a:txBody>
                  <a:tcPr marL="16327" marR="16327" marT="0" marB="0"/>
                </a:tc>
                <a:tc>
                  <a:txBody>
                    <a:bodyPr/>
                    <a:lstStyle/>
                    <a:p>
                      <a:pPr marL="95250" marR="0">
                        <a:lnSpc>
                          <a:spcPts val="1275"/>
                        </a:lnSpc>
                        <a:spcBef>
                          <a:spcPts val="0"/>
                        </a:spcBef>
                        <a:spcAft>
                          <a:spcPts val="400"/>
                        </a:spcAft>
                      </a:pPr>
                      <a:r>
                        <a:rPr lang="en-US" sz="1200" dirty="0">
                          <a:effectLst/>
                          <a:latin typeface="Calibri" panose="020F0502020204030204" pitchFamily="34" charset="0"/>
                        </a:rPr>
                        <a:t>circa 2000 </a:t>
                      </a:r>
                      <a:r>
                        <a:rPr lang="en-US" sz="1200" cap="small" dirty="0" err="1">
                          <a:effectLst/>
                          <a:latin typeface="Calibri" panose="020F0502020204030204" pitchFamily="34" charset="0"/>
                        </a:rPr>
                        <a:t>b</a:t>
                      </a:r>
                      <a:r>
                        <a:rPr lang="en-US" sz="1200" dirty="0" err="1">
                          <a:effectLst/>
                          <a:latin typeface="Calibri" panose="020F0502020204030204" pitchFamily="34" charset="0"/>
                        </a:rPr>
                        <a:t>.</a:t>
                      </a:r>
                      <a:r>
                        <a:rPr lang="en-US" sz="1200" cap="small" dirty="0" err="1">
                          <a:effectLst/>
                          <a:latin typeface="Calibri" panose="020F0502020204030204" pitchFamily="34" charset="0"/>
                        </a:rPr>
                        <a:t>c.e</a:t>
                      </a:r>
                      <a:r>
                        <a:rPr lang="en-US" sz="1200" dirty="0">
                          <a:effectLst/>
                          <a:latin typeface="Calibri" panose="020F0502020204030204" pitchFamily="34" charset="0"/>
                        </a:rPr>
                        <a:t>. </a:t>
                      </a:r>
                      <a:r>
                        <a:rPr lang="en-US" sz="1200" dirty="0" err="1">
                          <a:effectLst/>
                          <a:latin typeface="Calibri" panose="020F0502020204030204" pitchFamily="34" charset="0"/>
                        </a:rPr>
                        <a:t>Swidden</a:t>
                      </a:r>
                      <a:r>
                        <a:rPr lang="en-US" sz="1200" dirty="0">
                          <a:effectLst/>
                          <a:latin typeface="Calibri" panose="020F0502020204030204" pitchFamily="34" charset="0"/>
                        </a:rPr>
                        <a:t> agriculture</a:t>
                      </a:r>
                    </a:p>
                    <a:p>
                      <a:pPr marL="95250" marR="152400">
                        <a:lnSpc>
                          <a:spcPts val="1275"/>
                        </a:lnSpc>
                        <a:spcBef>
                          <a:spcPts val="0"/>
                        </a:spcBef>
                        <a:spcAft>
                          <a:spcPts val="0"/>
                        </a:spcAft>
                      </a:pPr>
                      <a:r>
                        <a:rPr lang="en-US" sz="1200" dirty="0">
                          <a:effectLst/>
                          <a:latin typeface="Calibri" panose="020F0502020204030204" pitchFamily="34" charset="0"/>
                        </a:rPr>
                        <a:t>circa 1600 </a:t>
                      </a:r>
                      <a:r>
                        <a:rPr lang="en-US" sz="1200" cap="small" dirty="0" err="1">
                          <a:effectLst/>
                          <a:latin typeface="Calibri" panose="020F0502020204030204" pitchFamily="34" charset="0"/>
                        </a:rPr>
                        <a:t>b.c.e</a:t>
                      </a:r>
                      <a:r>
                        <a:rPr lang="en-US" sz="1200" dirty="0">
                          <a:effectLst/>
                          <a:latin typeface="Calibri" panose="020F0502020204030204" pitchFamily="34" charset="0"/>
                        </a:rPr>
                        <a:t>. Beginning of migrations from mainland Southeast Asia to islands in Pacific and Indian Oceans</a:t>
                      </a:r>
                      <a:endParaRPr lang="en-US" sz="1200" dirty="0">
                        <a:effectLst/>
                        <a:latin typeface="Calibri" panose="020F0502020204030204" pitchFamily="34" charset="0"/>
                        <a:ea typeface="Times New Roman"/>
                        <a:cs typeface="Times New Roman"/>
                      </a:endParaRPr>
                    </a:p>
                  </a:txBody>
                  <a:tcPr marL="16327" marR="16327" marT="0" marB="0"/>
                </a:tc>
              </a:tr>
              <a:tr h="427985">
                <a:tc>
                  <a:txBody>
                    <a:bodyPr/>
                    <a:lstStyle/>
                    <a:p>
                      <a:pPr marL="0" marR="0" algn="ctr">
                        <a:lnSpc>
                          <a:spcPct val="115000"/>
                        </a:lnSpc>
                        <a:spcBef>
                          <a:spcPts val="0"/>
                        </a:spcBef>
                        <a:spcAft>
                          <a:spcPts val="0"/>
                        </a:spcAft>
                      </a:pPr>
                      <a:r>
                        <a:rPr lang="en-US" sz="1200" b="1" dirty="0">
                          <a:latin typeface="Calibri" panose="020F0502020204030204" pitchFamily="34" charset="0"/>
                        </a:rPr>
                        <a:t>1500 </a:t>
                      </a:r>
                      <a:r>
                        <a:rPr lang="en-US" sz="1200" b="1" dirty="0" smtClean="0">
                          <a:latin typeface="Calibri" panose="020F0502020204030204" pitchFamily="34" charset="0"/>
                        </a:rPr>
                        <a:t>B.C.E.</a:t>
                      </a:r>
                      <a:endParaRPr lang="en-US" sz="1200" b="1" dirty="0">
                        <a:latin typeface="Calibri" panose="020F0502020204030204" pitchFamily="34" charset="0"/>
                      </a:endParaRPr>
                    </a:p>
                  </a:txBody>
                  <a:tcPr marL="16327" marR="16327" marT="0" marB="0"/>
                </a:tc>
                <a:tc>
                  <a:txBody>
                    <a:bodyPr/>
                    <a:lstStyle/>
                    <a:p>
                      <a:pPr marL="0" marR="0">
                        <a:lnSpc>
                          <a:spcPts val="1275"/>
                        </a:lnSpc>
                        <a:spcBef>
                          <a:spcPts val="0"/>
                        </a:spcBef>
                        <a:spcAft>
                          <a:spcPts val="0"/>
                        </a:spcAft>
                      </a:pPr>
                      <a:r>
                        <a:rPr lang="en-US" sz="1200" dirty="0">
                          <a:effectLst/>
                          <a:latin typeface="Calibri" panose="020F0502020204030204" pitchFamily="34" charset="0"/>
                        </a:rPr>
                        <a:t>circa 1500 </a:t>
                      </a:r>
                      <a:r>
                        <a:rPr lang="en-US" sz="1200" cap="small" dirty="0" err="1">
                          <a:effectLst/>
                          <a:latin typeface="Calibri" panose="020F0502020204030204" pitchFamily="34" charset="0"/>
                        </a:rPr>
                        <a:t>b</a:t>
                      </a:r>
                      <a:r>
                        <a:rPr lang="en-US" sz="1200" dirty="0" err="1">
                          <a:effectLst/>
                          <a:latin typeface="Calibri" panose="020F0502020204030204" pitchFamily="34" charset="0"/>
                        </a:rPr>
                        <a:t>.c</a:t>
                      </a:r>
                      <a:r>
                        <a:rPr lang="en-US" sz="1200" cap="small" dirty="0" err="1">
                          <a:effectLst/>
                          <a:latin typeface="Calibri" panose="020F0502020204030204" pitchFamily="34" charset="0"/>
                        </a:rPr>
                        <a:t>.e</a:t>
                      </a:r>
                      <a:r>
                        <a:rPr lang="en-US" sz="1200" cap="small" dirty="0">
                          <a:effectLst/>
                          <a:latin typeface="Calibri" panose="020F0502020204030204" pitchFamily="34" charset="0"/>
                        </a:rPr>
                        <a:t>. </a:t>
                      </a:r>
                      <a:r>
                        <a:rPr lang="en-US" sz="1200" dirty="0">
                          <a:effectLst/>
                          <a:latin typeface="Calibri" panose="020F0502020204030204" pitchFamily="34" charset="0"/>
                        </a:rPr>
                        <a:t>Migration of Indo-European peoples into northwest India</a:t>
                      </a:r>
                      <a:endParaRPr lang="en-US" sz="1200" dirty="0">
                        <a:effectLst/>
                        <a:latin typeface="Calibri" panose="020F0502020204030204" pitchFamily="34" charset="0"/>
                        <a:ea typeface="Times New Roman"/>
                        <a:cs typeface="Times New Roman"/>
                      </a:endParaRPr>
                    </a:p>
                  </a:txBody>
                  <a:tcPr marL="16327" marR="16327" marT="0" marB="0"/>
                </a:tc>
                <a:tc>
                  <a:txBody>
                    <a:bodyPr/>
                    <a:lstStyle/>
                    <a:p>
                      <a:pPr marL="0" marR="0">
                        <a:lnSpc>
                          <a:spcPct val="115000"/>
                        </a:lnSpc>
                        <a:spcBef>
                          <a:spcPts val="0"/>
                        </a:spcBef>
                        <a:spcAft>
                          <a:spcPts val="0"/>
                        </a:spcAft>
                      </a:pPr>
                      <a:r>
                        <a:rPr lang="en-US" sz="1200" dirty="0">
                          <a:solidFill>
                            <a:srgbClr val="F7FBFB"/>
                          </a:solidFill>
                          <a:effectLst/>
                          <a:latin typeface="Calibri" panose="020F0502020204030204" pitchFamily="34" charset="0"/>
                        </a:rPr>
                        <a:t> </a:t>
                      </a:r>
                      <a:r>
                        <a:rPr lang="en-US" sz="1200" dirty="0" smtClean="0">
                          <a:solidFill>
                            <a:srgbClr val="F7FBFB"/>
                          </a:solidFill>
                          <a:effectLst/>
                          <a:latin typeface="Calibri" panose="020F0502020204030204" pitchFamily="34" charset="0"/>
                        </a:rPr>
                        <a:t>empty cell</a:t>
                      </a:r>
                      <a:endParaRPr lang="en-US" sz="1200" dirty="0">
                        <a:solidFill>
                          <a:srgbClr val="F7FBFB"/>
                        </a:solidFill>
                        <a:effectLst/>
                        <a:latin typeface="Calibri" panose="020F0502020204030204" pitchFamily="34" charset="0"/>
                        <a:ea typeface="Times New Roman"/>
                        <a:cs typeface="Times New Roman"/>
                      </a:endParaRPr>
                    </a:p>
                  </a:txBody>
                  <a:tcPr marL="16327" marR="16327" marT="0" marB="0"/>
                </a:tc>
              </a:tr>
              <a:tr h="348192">
                <a:tc>
                  <a:txBody>
                    <a:bodyPr/>
                    <a:lstStyle/>
                    <a:p>
                      <a:pPr marL="0" marR="0" algn="ctr">
                        <a:lnSpc>
                          <a:spcPct val="115000"/>
                        </a:lnSpc>
                        <a:spcBef>
                          <a:spcPts val="0"/>
                        </a:spcBef>
                        <a:spcAft>
                          <a:spcPts val="0"/>
                        </a:spcAft>
                      </a:pPr>
                      <a:r>
                        <a:rPr lang="en-US" sz="1200" b="1" dirty="0">
                          <a:latin typeface="Calibri" panose="020F0502020204030204" pitchFamily="34" charset="0"/>
                        </a:rPr>
                        <a:t>1000 </a:t>
                      </a:r>
                      <a:r>
                        <a:rPr lang="en-US" sz="1200" b="1" dirty="0" smtClean="0">
                          <a:latin typeface="Calibri" panose="020F0502020204030204" pitchFamily="34" charset="0"/>
                        </a:rPr>
                        <a:t>B.C.E.</a:t>
                      </a:r>
                      <a:endParaRPr lang="en-US" sz="1200" b="1" dirty="0">
                        <a:latin typeface="Calibri" panose="020F0502020204030204" pitchFamily="34" charset="0"/>
                      </a:endParaRPr>
                    </a:p>
                  </a:txBody>
                  <a:tcPr marL="16327" marR="16327" marT="0" marB="0"/>
                </a:tc>
                <a:tc>
                  <a:txBody>
                    <a:bodyPr/>
                    <a:lstStyle/>
                    <a:p>
                      <a:pPr marL="0" marR="171450">
                        <a:lnSpc>
                          <a:spcPts val="1350"/>
                        </a:lnSpc>
                        <a:spcBef>
                          <a:spcPts val="0"/>
                        </a:spcBef>
                        <a:spcAft>
                          <a:spcPts val="0"/>
                        </a:spcAft>
                      </a:pPr>
                      <a:r>
                        <a:rPr lang="en-US" sz="1200" dirty="0">
                          <a:effectLst/>
                          <a:latin typeface="Calibri" panose="020F0502020204030204" pitchFamily="34" charset="0"/>
                        </a:rPr>
                        <a:t>circa 1000 </a:t>
                      </a:r>
                      <a:r>
                        <a:rPr lang="en-US" sz="1200" cap="small" dirty="0" err="1">
                          <a:effectLst/>
                          <a:latin typeface="Calibri" panose="020F0502020204030204" pitchFamily="34" charset="0"/>
                        </a:rPr>
                        <a:t>b.c.e</a:t>
                      </a:r>
                      <a:r>
                        <a:rPr lang="en-US" sz="1200" cap="small" dirty="0">
                          <a:effectLst/>
                          <a:latin typeface="Calibri" panose="020F0502020204030204" pitchFamily="34" charset="0"/>
                        </a:rPr>
                        <a:t>. </a:t>
                      </a:r>
                      <a:r>
                        <a:rPr lang="en-US" sz="1200" dirty="0">
                          <a:effectLst/>
                          <a:latin typeface="Calibri" panose="020F0502020204030204" pitchFamily="34" charset="0"/>
                        </a:rPr>
                        <a:t>Indo-European groups move into the Ganges Plain</a:t>
                      </a:r>
                      <a:endParaRPr lang="en-US" sz="1200" dirty="0">
                        <a:effectLst/>
                        <a:latin typeface="Calibri" panose="020F0502020204030204" pitchFamily="34" charset="0"/>
                        <a:ea typeface="Times New Roman"/>
                        <a:cs typeface="Times New Roman"/>
                      </a:endParaRPr>
                    </a:p>
                  </a:txBody>
                  <a:tcPr marL="16327" marR="16327" marT="0" marB="0"/>
                </a:tc>
                <a:tc>
                  <a:txBody>
                    <a:bodyPr/>
                    <a:lstStyle/>
                    <a:p>
                      <a:pPr marL="0" marR="0">
                        <a:lnSpc>
                          <a:spcPct val="115000"/>
                        </a:lnSpc>
                        <a:spcBef>
                          <a:spcPts val="0"/>
                        </a:spcBef>
                        <a:spcAft>
                          <a:spcPts val="0"/>
                        </a:spcAft>
                      </a:pPr>
                      <a:r>
                        <a:rPr lang="en-US" sz="1200" dirty="0">
                          <a:solidFill>
                            <a:srgbClr val="F7FBFB"/>
                          </a:solidFill>
                          <a:effectLst/>
                          <a:latin typeface="Calibri" panose="020F0502020204030204" pitchFamily="34" charset="0"/>
                        </a:rPr>
                        <a:t> </a:t>
                      </a:r>
                      <a:r>
                        <a:rPr lang="en-US" sz="1200" dirty="0" smtClean="0">
                          <a:solidFill>
                            <a:srgbClr val="E7F4F5"/>
                          </a:solidFill>
                          <a:effectLst/>
                          <a:latin typeface="Calibri" panose="020F0502020204030204" pitchFamily="34" charset="0"/>
                        </a:rPr>
                        <a:t>empty cell</a:t>
                      </a:r>
                      <a:endParaRPr lang="en-US" sz="1200" dirty="0">
                        <a:solidFill>
                          <a:srgbClr val="E7F4F5"/>
                        </a:solidFill>
                        <a:effectLst/>
                        <a:latin typeface="Calibri" panose="020F0502020204030204" pitchFamily="34" charset="0"/>
                        <a:ea typeface="Times New Roman"/>
                        <a:cs typeface="Times New Roman"/>
                      </a:endParaRPr>
                    </a:p>
                  </a:txBody>
                  <a:tcPr marL="16327" marR="16327" marT="0" marB="0"/>
                </a:tc>
              </a:tr>
              <a:tr h="1139869">
                <a:tc>
                  <a:txBody>
                    <a:bodyPr/>
                    <a:lstStyle/>
                    <a:p>
                      <a:pPr marL="0" marR="0" algn="ctr">
                        <a:lnSpc>
                          <a:spcPct val="115000"/>
                        </a:lnSpc>
                        <a:spcBef>
                          <a:spcPts val="0"/>
                        </a:spcBef>
                        <a:spcAft>
                          <a:spcPts val="0"/>
                        </a:spcAft>
                      </a:pPr>
                      <a:r>
                        <a:rPr lang="en-US" sz="1200" b="1" dirty="0">
                          <a:latin typeface="Calibri" panose="020F0502020204030204" pitchFamily="34" charset="0"/>
                        </a:rPr>
                        <a:t>500 </a:t>
                      </a:r>
                      <a:r>
                        <a:rPr lang="en-US" sz="1200" b="1" dirty="0" smtClean="0">
                          <a:latin typeface="Calibri" panose="020F0502020204030204" pitchFamily="34" charset="0"/>
                        </a:rPr>
                        <a:t>B.C.E.</a:t>
                      </a:r>
                      <a:endParaRPr lang="en-US" sz="1200" b="1" dirty="0">
                        <a:latin typeface="Calibri" panose="020F0502020204030204" pitchFamily="34" charset="0"/>
                      </a:endParaRPr>
                    </a:p>
                  </a:txBody>
                  <a:tcPr marL="16327" marR="16327" marT="0" marB="0"/>
                </a:tc>
                <a:tc>
                  <a:txBody>
                    <a:bodyPr/>
                    <a:lstStyle/>
                    <a:p>
                      <a:pPr marL="0" marR="85725">
                        <a:lnSpc>
                          <a:spcPts val="1350"/>
                        </a:lnSpc>
                        <a:spcBef>
                          <a:spcPts val="0"/>
                        </a:spcBef>
                        <a:spcAft>
                          <a:spcPts val="400"/>
                        </a:spcAft>
                      </a:pPr>
                      <a:r>
                        <a:rPr lang="en-US" sz="1200" dirty="0">
                          <a:effectLst/>
                          <a:latin typeface="Calibri" panose="020F0502020204030204" pitchFamily="34" charset="0"/>
                        </a:rPr>
                        <a:t>circa 500 </a:t>
                      </a:r>
                      <a:r>
                        <a:rPr lang="en-US" sz="1200" cap="small" dirty="0" err="1">
                          <a:effectLst/>
                          <a:latin typeface="Calibri" panose="020F0502020204030204" pitchFamily="34" charset="0"/>
                        </a:rPr>
                        <a:t>b.c.e</a:t>
                      </a:r>
                      <a:r>
                        <a:rPr lang="en-US" sz="1200" cap="small" dirty="0">
                          <a:effectLst/>
                          <a:latin typeface="Calibri" panose="020F0502020204030204" pitchFamily="34" charset="0"/>
                        </a:rPr>
                        <a:t>. </a:t>
                      </a:r>
                      <a:r>
                        <a:rPr lang="en-US" sz="1200" dirty="0">
                          <a:effectLst/>
                          <a:latin typeface="Calibri" panose="020F0502020204030204" pitchFamily="34" charset="0"/>
                        </a:rPr>
                        <a:t>Siddhartha Gautama founds Buddhism; </a:t>
                      </a:r>
                      <a:r>
                        <a:rPr lang="en-US" sz="1200" dirty="0" err="1">
                          <a:effectLst/>
                          <a:latin typeface="Calibri" panose="020F0502020204030204" pitchFamily="34" charset="0"/>
                        </a:rPr>
                        <a:t>Mahavira</a:t>
                      </a:r>
                      <a:r>
                        <a:rPr lang="en-US" sz="1200" dirty="0">
                          <a:effectLst/>
                          <a:latin typeface="Calibri" panose="020F0502020204030204" pitchFamily="34" charset="0"/>
                        </a:rPr>
                        <a:t> founds Jainism</a:t>
                      </a:r>
                    </a:p>
                    <a:p>
                      <a:pPr marL="0" marR="200025">
                        <a:lnSpc>
                          <a:spcPts val="1275"/>
                        </a:lnSpc>
                        <a:spcBef>
                          <a:spcPts val="0"/>
                        </a:spcBef>
                        <a:spcAft>
                          <a:spcPts val="400"/>
                        </a:spcAft>
                      </a:pPr>
                      <a:r>
                        <a:rPr lang="en-US" sz="1200" dirty="0" smtClean="0">
                          <a:effectLst/>
                          <a:latin typeface="Calibri" panose="020F0502020204030204" pitchFamily="34" charset="0"/>
                        </a:rPr>
                        <a:t>324 </a:t>
                      </a:r>
                      <a:r>
                        <a:rPr lang="en-US" sz="1200" cap="small" dirty="0" err="1" smtClean="0">
                          <a:effectLst/>
                          <a:latin typeface="Calibri" panose="020F0502020204030204" pitchFamily="34" charset="0"/>
                        </a:rPr>
                        <a:t>b</a:t>
                      </a:r>
                      <a:r>
                        <a:rPr lang="en-US" sz="1200" dirty="0" err="1" smtClean="0">
                          <a:effectLst/>
                          <a:latin typeface="Calibri" panose="020F0502020204030204" pitchFamily="34" charset="0"/>
                        </a:rPr>
                        <a:t>.C</a:t>
                      </a:r>
                      <a:r>
                        <a:rPr lang="en-US" sz="1200" cap="small" dirty="0" err="1" smtClean="0">
                          <a:effectLst/>
                          <a:latin typeface="Calibri" panose="020F0502020204030204" pitchFamily="34" charset="0"/>
                        </a:rPr>
                        <a:t>.e</a:t>
                      </a:r>
                      <a:r>
                        <a:rPr lang="en-US" sz="1200" cap="small" dirty="0">
                          <a:effectLst/>
                          <a:latin typeface="Calibri" panose="020F0502020204030204" pitchFamily="34" charset="0"/>
                        </a:rPr>
                        <a:t>. </a:t>
                      </a:r>
                      <a:r>
                        <a:rPr lang="en-US" sz="1200" dirty="0">
                          <a:effectLst/>
                          <a:latin typeface="Calibri" panose="020F0502020204030204" pitchFamily="34" charset="0"/>
                        </a:rPr>
                        <a:t>Chandragupta </a:t>
                      </a:r>
                      <a:r>
                        <a:rPr lang="en-US" sz="1200" dirty="0" err="1">
                          <a:effectLst/>
                          <a:latin typeface="Calibri" panose="020F0502020204030204" pitchFamily="34" charset="0"/>
                        </a:rPr>
                        <a:t>Maurya</a:t>
                      </a:r>
                      <a:r>
                        <a:rPr lang="en-US" sz="1200" dirty="0">
                          <a:effectLst/>
                          <a:latin typeface="Calibri" panose="020F0502020204030204" pitchFamily="34" charset="0"/>
                        </a:rPr>
                        <a:t> becomes king of Magadha and lays foundation for </a:t>
                      </a:r>
                      <a:r>
                        <a:rPr lang="en-US" sz="1200" dirty="0" err="1">
                          <a:effectLst/>
                          <a:latin typeface="Calibri" panose="020F0502020204030204" pitchFamily="34" charset="0"/>
                        </a:rPr>
                        <a:t>Mauryan</a:t>
                      </a:r>
                      <a:r>
                        <a:rPr lang="en-US" sz="1200" dirty="0">
                          <a:effectLst/>
                          <a:latin typeface="Calibri" panose="020F0502020204030204" pitchFamily="34" charset="0"/>
                        </a:rPr>
                        <a:t> Empire</a:t>
                      </a:r>
                    </a:p>
                    <a:p>
                      <a:pPr marL="0" marR="1238250">
                        <a:lnSpc>
                          <a:spcPts val="1275"/>
                        </a:lnSpc>
                        <a:spcBef>
                          <a:spcPts val="0"/>
                        </a:spcBef>
                        <a:spcAft>
                          <a:spcPts val="400"/>
                        </a:spcAft>
                      </a:pPr>
                      <a:r>
                        <a:rPr lang="en-US" sz="1200" dirty="0" smtClean="0">
                          <a:effectLst/>
                          <a:latin typeface="Calibri" panose="020F0502020204030204" pitchFamily="34" charset="0"/>
                        </a:rPr>
                        <a:t>273-232 </a:t>
                      </a:r>
                      <a:r>
                        <a:rPr lang="en-US" sz="1200" cap="small" dirty="0" err="1">
                          <a:effectLst/>
                          <a:latin typeface="Calibri" panose="020F0502020204030204" pitchFamily="34" charset="0"/>
                        </a:rPr>
                        <a:t>b.c.e</a:t>
                      </a:r>
                      <a:r>
                        <a:rPr lang="en-US" sz="1200" dirty="0">
                          <a:effectLst/>
                          <a:latin typeface="Calibri" panose="020F0502020204030204" pitchFamily="34" charset="0"/>
                        </a:rPr>
                        <a:t>. Reign of </a:t>
                      </a:r>
                      <a:r>
                        <a:rPr lang="en-US" sz="1200" dirty="0" err="1">
                          <a:effectLst/>
                          <a:latin typeface="Calibri" panose="020F0502020204030204" pitchFamily="34" charset="0"/>
                        </a:rPr>
                        <a:t>Ashoka</a:t>
                      </a:r>
                      <a:r>
                        <a:rPr lang="en-US" sz="1200" dirty="0">
                          <a:effectLst/>
                          <a:latin typeface="Calibri" panose="020F0502020204030204" pitchFamily="34" charset="0"/>
                        </a:rPr>
                        <a:t> </a:t>
                      </a:r>
                      <a:endParaRPr lang="en-US" sz="1200" dirty="0" smtClean="0">
                        <a:effectLst/>
                        <a:latin typeface="Calibri" panose="020F0502020204030204" pitchFamily="34" charset="0"/>
                      </a:endParaRPr>
                    </a:p>
                    <a:p>
                      <a:pPr marL="0" marR="1238250" indent="0" algn="l" defTabSz="457200" rtl="0" eaLnBrk="1" fontAlgn="auto" latinLnBrk="0" hangingPunct="1">
                        <a:lnSpc>
                          <a:spcPts val="1275"/>
                        </a:lnSpc>
                        <a:spcBef>
                          <a:spcPts val="0"/>
                        </a:spcBef>
                        <a:spcAft>
                          <a:spcPts val="0"/>
                        </a:spcAft>
                        <a:buClrTx/>
                        <a:buSzTx/>
                        <a:buFontTx/>
                        <a:buNone/>
                        <a:tabLst/>
                        <a:defRPr/>
                      </a:pPr>
                      <a:r>
                        <a:rPr lang="en-US" sz="1200" dirty="0" smtClean="0">
                          <a:effectLst/>
                          <a:latin typeface="Calibri" panose="020F0502020204030204" pitchFamily="34" charset="0"/>
                        </a:rPr>
                        <a:t>184 </a:t>
                      </a:r>
                      <a:r>
                        <a:rPr lang="en-US" sz="1200" cap="small" dirty="0" err="1" smtClean="0">
                          <a:effectLst/>
                          <a:latin typeface="Calibri" panose="020F0502020204030204" pitchFamily="34" charset="0"/>
                        </a:rPr>
                        <a:t>b</a:t>
                      </a:r>
                      <a:r>
                        <a:rPr lang="en-US" sz="1200" dirty="0" err="1" smtClean="0">
                          <a:effectLst/>
                          <a:latin typeface="Calibri" panose="020F0502020204030204" pitchFamily="34" charset="0"/>
                        </a:rPr>
                        <a:t>.</a:t>
                      </a:r>
                      <a:r>
                        <a:rPr lang="en-US" sz="1200" cap="small" dirty="0" err="1" smtClean="0">
                          <a:effectLst/>
                          <a:latin typeface="Calibri" panose="020F0502020204030204" pitchFamily="34" charset="0"/>
                        </a:rPr>
                        <a:t>c.e</a:t>
                      </a:r>
                      <a:r>
                        <a:rPr lang="en-US" sz="1200" dirty="0" smtClean="0">
                          <a:effectLst/>
                          <a:latin typeface="Calibri" panose="020F0502020204030204" pitchFamily="34" charset="0"/>
                        </a:rPr>
                        <a:t>. Fall of </a:t>
                      </a:r>
                      <a:r>
                        <a:rPr lang="en-US" sz="1200" dirty="0" err="1" smtClean="0">
                          <a:effectLst/>
                          <a:latin typeface="Calibri" panose="020F0502020204030204" pitchFamily="34" charset="0"/>
                        </a:rPr>
                        <a:t>Mauryan</a:t>
                      </a:r>
                      <a:r>
                        <a:rPr lang="en-US" sz="1200" dirty="0" smtClean="0">
                          <a:effectLst/>
                          <a:latin typeface="Calibri" panose="020F0502020204030204" pitchFamily="34" charset="0"/>
                        </a:rPr>
                        <a:t> Empire</a:t>
                      </a:r>
                    </a:p>
                    <a:p>
                      <a:pPr marL="0" marR="1238250">
                        <a:lnSpc>
                          <a:spcPts val="1275"/>
                        </a:lnSpc>
                        <a:spcBef>
                          <a:spcPts val="0"/>
                        </a:spcBef>
                        <a:spcAft>
                          <a:spcPts val="0"/>
                        </a:spcAft>
                      </a:pPr>
                      <a:endParaRPr lang="en-US" sz="1200" dirty="0">
                        <a:effectLst/>
                        <a:latin typeface="Calibri" panose="020F0502020204030204" pitchFamily="34" charset="0"/>
                        <a:ea typeface="Times New Roman"/>
                        <a:cs typeface="Times New Roman"/>
                      </a:endParaRPr>
                    </a:p>
                  </a:txBody>
                  <a:tcPr marL="16327" marR="16327" marT="0" marB="0"/>
                </a:tc>
                <a:tc>
                  <a:txBody>
                    <a:bodyPr/>
                    <a:lstStyle/>
                    <a:p>
                      <a:pPr marL="0" marR="0">
                        <a:lnSpc>
                          <a:spcPct val="115000"/>
                        </a:lnSpc>
                        <a:spcBef>
                          <a:spcPts val="0"/>
                        </a:spcBef>
                        <a:spcAft>
                          <a:spcPts val="0"/>
                        </a:spcAft>
                      </a:pPr>
                      <a:r>
                        <a:rPr lang="en-US" sz="1200" dirty="0">
                          <a:solidFill>
                            <a:srgbClr val="F7FBFB"/>
                          </a:solidFill>
                          <a:effectLst/>
                          <a:latin typeface="Calibri" panose="020F0502020204030204" pitchFamily="34" charset="0"/>
                        </a:rPr>
                        <a:t> </a:t>
                      </a:r>
                      <a:r>
                        <a:rPr lang="en-US" sz="1200" dirty="0" smtClean="0">
                          <a:solidFill>
                            <a:srgbClr val="F7FBFB"/>
                          </a:solidFill>
                          <a:effectLst/>
                          <a:latin typeface="Calibri" panose="020F0502020204030204" pitchFamily="34" charset="0"/>
                        </a:rPr>
                        <a:t>empty cell</a:t>
                      </a:r>
                      <a:endParaRPr lang="en-US" sz="1200" dirty="0">
                        <a:solidFill>
                          <a:srgbClr val="F7FBFB"/>
                        </a:solidFill>
                        <a:effectLst/>
                        <a:latin typeface="Calibri" panose="020F0502020204030204" pitchFamily="34" charset="0"/>
                        <a:ea typeface="Times New Roman"/>
                        <a:cs typeface="Times New Roman"/>
                      </a:endParaRPr>
                    </a:p>
                  </a:txBody>
                  <a:tcPr marL="16327" marR="16327" marT="0" marB="0"/>
                </a:tc>
              </a:tr>
              <a:tr h="427985">
                <a:tc>
                  <a:txBody>
                    <a:bodyPr/>
                    <a:lstStyle/>
                    <a:p>
                      <a:pPr marL="0" marR="0" algn="ctr">
                        <a:lnSpc>
                          <a:spcPct val="115000"/>
                        </a:lnSpc>
                        <a:spcBef>
                          <a:spcPts val="0"/>
                        </a:spcBef>
                        <a:spcAft>
                          <a:spcPts val="0"/>
                        </a:spcAft>
                      </a:pPr>
                      <a:r>
                        <a:rPr lang="en-US" sz="1200" b="1" dirty="0">
                          <a:latin typeface="Calibri" panose="020F0502020204030204" pitchFamily="34" charset="0"/>
                        </a:rPr>
                        <a:t>1 </a:t>
                      </a:r>
                      <a:r>
                        <a:rPr lang="en-US" sz="1200" b="1" dirty="0" smtClean="0">
                          <a:latin typeface="Calibri" panose="020F0502020204030204" pitchFamily="34" charset="0"/>
                        </a:rPr>
                        <a:t>C.E.</a:t>
                      </a:r>
                      <a:endParaRPr lang="en-US" sz="1200" b="1" dirty="0">
                        <a:latin typeface="Calibri" panose="020F0502020204030204" pitchFamily="34" charset="0"/>
                      </a:endParaRPr>
                    </a:p>
                  </a:txBody>
                  <a:tcPr marL="16327" marR="16327" marT="0" marB="0"/>
                </a:tc>
                <a:tc>
                  <a:txBody>
                    <a:bodyPr/>
                    <a:lstStyle/>
                    <a:p>
                      <a:pPr marL="0" marR="0">
                        <a:lnSpc>
                          <a:spcPts val="1275"/>
                        </a:lnSpc>
                        <a:spcBef>
                          <a:spcPts val="0"/>
                        </a:spcBef>
                        <a:spcAft>
                          <a:spcPts val="0"/>
                        </a:spcAft>
                      </a:pPr>
                      <a:endParaRPr lang="en-US" sz="1200" dirty="0" smtClean="0">
                        <a:effectLst/>
                        <a:latin typeface="Calibri" panose="020F0502020204030204" pitchFamily="34" charset="0"/>
                      </a:endParaRPr>
                    </a:p>
                    <a:p>
                      <a:pPr marL="0" marR="0">
                        <a:lnSpc>
                          <a:spcPts val="1275"/>
                        </a:lnSpc>
                        <a:spcBef>
                          <a:spcPts val="0"/>
                        </a:spcBef>
                        <a:spcAft>
                          <a:spcPts val="0"/>
                        </a:spcAft>
                      </a:pPr>
                      <a:r>
                        <a:rPr lang="en-US" sz="1200" dirty="0" smtClean="0">
                          <a:effectLst/>
                          <a:latin typeface="Calibri" panose="020F0502020204030204" pitchFamily="34" charset="0"/>
                        </a:rPr>
                        <a:t>320 </a:t>
                      </a:r>
                      <a:r>
                        <a:rPr lang="en-US" sz="1200" cap="small" dirty="0" err="1">
                          <a:effectLst/>
                          <a:latin typeface="Calibri" panose="020F0502020204030204" pitchFamily="34" charset="0"/>
                        </a:rPr>
                        <a:t>c.e</a:t>
                      </a:r>
                      <a:r>
                        <a:rPr lang="en-US" sz="1200" dirty="0">
                          <a:effectLst/>
                          <a:latin typeface="Calibri" panose="020F0502020204030204" pitchFamily="34" charset="0"/>
                        </a:rPr>
                        <a:t>. Chandra Gupta establishes Gupta Empire</a:t>
                      </a:r>
                      <a:endParaRPr lang="en-US" sz="1200" dirty="0">
                        <a:effectLst/>
                        <a:latin typeface="Calibri" panose="020F0502020204030204" pitchFamily="34" charset="0"/>
                        <a:ea typeface="Times New Roman"/>
                        <a:cs typeface="Times New Roman"/>
                      </a:endParaRPr>
                    </a:p>
                  </a:txBody>
                  <a:tcPr marL="16327" marR="16327" marT="0" marB="0"/>
                </a:tc>
                <a:tc>
                  <a:txBody>
                    <a:bodyPr/>
                    <a:lstStyle/>
                    <a:p>
                      <a:pPr marL="95250" marR="28575">
                        <a:lnSpc>
                          <a:spcPts val="1275"/>
                        </a:lnSpc>
                        <a:spcBef>
                          <a:spcPts val="0"/>
                        </a:spcBef>
                        <a:spcAft>
                          <a:spcPts val="0"/>
                        </a:spcAft>
                      </a:pPr>
                      <a:r>
                        <a:rPr lang="en-US" sz="1200" dirty="0">
                          <a:effectLst/>
                          <a:latin typeface="Calibri" panose="020F0502020204030204" pitchFamily="34" charset="0"/>
                        </a:rPr>
                        <a:t>circa 50-560 </a:t>
                      </a:r>
                      <a:r>
                        <a:rPr lang="en-US" sz="1200" cap="small" dirty="0" err="1">
                          <a:effectLst/>
                          <a:latin typeface="Calibri" panose="020F0502020204030204" pitchFamily="34" charset="0"/>
                        </a:rPr>
                        <a:t>c.e</a:t>
                      </a:r>
                      <a:r>
                        <a:rPr lang="en-US" sz="1200" dirty="0">
                          <a:effectLst/>
                          <a:latin typeface="Calibri" panose="020F0502020204030204" pitchFamily="34" charset="0"/>
                        </a:rPr>
                        <a:t>. </a:t>
                      </a:r>
                      <a:r>
                        <a:rPr lang="en-US" sz="1200" dirty="0" err="1">
                          <a:effectLst/>
                          <a:latin typeface="Calibri" panose="020F0502020204030204" pitchFamily="34" charset="0"/>
                        </a:rPr>
                        <a:t>Funan</a:t>
                      </a:r>
                      <a:r>
                        <a:rPr lang="en-US" sz="1200" dirty="0">
                          <a:effectLst/>
                          <a:latin typeface="Calibri" panose="020F0502020204030204" pitchFamily="34" charset="0"/>
                        </a:rPr>
                        <a:t> dominates southern Indochina and the Isthmus of </a:t>
                      </a:r>
                      <a:r>
                        <a:rPr lang="en-US" sz="1200" dirty="0" err="1">
                          <a:effectLst/>
                          <a:latin typeface="Calibri" panose="020F0502020204030204" pitchFamily="34" charset="0"/>
                        </a:rPr>
                        <a:t>Kra</a:t>
                      </a:r>
                      <a:endParaRPr lang="en-US" sz="1200" dirty="0">
                        <a:effectLst/>
                        <a:latin typeface="Calibri" panose="020F0502020204030204" pitchFamily="34" charset="0"/>
                        <a:ea typeface="Times New Roman"/>
                        <a:cs typeface="Times New Roman"/>
                      </a:endParaRPr>
                    </a:p>
                  </a:txBody>
                  <a:tcPr marL="16327" marR="16327" marT="0" marB="0"/>
                </a:tc>
              </a:tr>
              <a:tr h="657789">
                <a:tc>
                  <a:txBody>
                    <a:bodyPr/>
                    <a:lstStyle/>
                    <a:p>
                      <a:pPr marL="0" marR="0" algn="ctr">
                        <a:lnSpc>
                          <a:spcPct val="115000"/>
                        </a:lnSpc>
                        <a:spcBef>
                          <a:spcPts val="0"/>
                        </a:spcBef>
                        <a:spcAft>
                          <a:spcPts val="0"/>
                        </a:spcAft>
                      </a:pPr>
                      <a:r>
                        <a:rPr lang="en-US" sz="1200" b="1" dirty="0">
                          <a:latin typeface="Calibri" panose="020F0502020204030204" pitchFamily="34" charset="0"/>
                        </a:rPr>
                        <a:t>500 C.E.</a:t>
                      </a:r>
                    </a:p>
                  </a:txBody>
                  <a:tcPr marL="16327" marR="16327" marT="0" marB="0"/>
                </a:tc>
                <a:tc>
                  <a:txBody>
                    <a:bodyPr/>
                    <a:lstStyle/>
                    <a:p>
                      <a:pPr marL="0" marR="847725">
                        <a:lnSpc>
                          <a:spcPts val="1350"/>
                        </a:lnSpc>
                        <a:spcBef>
                          <a:spcPts val="0"/>
                        </a:spcBef>
                        <a:spcAft>
                          <a:spcPts val="0"/>
                        </a:spcAft>
                      </a:pPr>
                      <a:endParaRPr lang="en-US" sz="1200" dirty="0" smtClean="0">
                        <a:effectLst/>
                        <a:latin typeface="Calibri" panose="020F0502020204030204" pitchFamily="34" charset="0"/>
                      </a:endParaRPr>
                    </a:p>
                    <a:p>
                      <a:pPr marL="0" marR="847725">
                        <a:lnSpc>
                          <a:spcPts val="1350"/>
                        </a:lnSpc>
                        <a:spcBef>
                          <a:spcPts val="0"/>
                        </a:spcBef>
                        <a:spcAft>
                          <a:spcPts val="400"/>
                        </a:spcAft>
                      </a:pPr>
                      <a:r>
                        <a:rPr lang="en-US" sz="1200" dirty="0" smtClean="0">
                          <a:effectLst/>
                          <a:latin typeface="Calibri" panose="020F0502020204030204" pitchFamily="34" charset="0"/>
                        </a:rPr>
                        <a:t>550 </a:t>
                      </a:r>
                      <a:r>
                        <a:rPr lang="en-US" sz="1200" cap="small" dirty="0" err="1">
                          <a:effectLst/>
                          <a:latin typeface="Calibri" panose="020F0502020204030204" pitchFamily="34" charset="0"/>
                        </a:rPr>
                        <a:t>c.e</a:t>
                      </a:r>
                      <a:r>
                        <a:rPr lang="en-US" sz="1200" dirty="0">
                          <a:effectLst/>
                          <a:latin typeface="Calibri" panose="020F0502020204030204" pitchFamily="34" charset="0"/>
                        </a:rPr>
                        <a:t>. Collapse of Gupta </a:t>
                      </a:r>
                      <a:r>
                        <a:rPr lang="en-US" sz="1200" dirty="0" smtClean="0">
                          <a:effectLst/>
                          <a:latin typeface="Calibri" panose="020F0502020204030204" pitchFamily="34" charset="0"/>
                        </a:rPr>
                        <a:t>Empire </a:t>
                      </a:r>
                      <a:endParaRPr lang="en-US" sz="1200" dirty="0">
                        <a:effectLst/>
                        <a:latin typeface="Calibri" panose="020F0502020204030204" pitchFamily="34" charset="0"/>
                      </a:endParaRPr>
                    </a:p>
                    <a:p>
                      <a:pPr marL="0" marR="847725" indent="0" algn="l" defTabSz="457200" rtl="0" eaLnBrk="1" fontAlgn="auto" latinLnBrk="0" hangingPunct="1">
                        <a:lnSpc>
                          <a:spcPts val="1350"/>
                        </a:lnSpc>
                        <a:spcBef>
                          <a:spcPts val="0"/>
                        </a:spcBef>
                        <a:spcAft>
                          <a:spcPts val="0"/>
                        </a:spcAft>
                        <a:buClrTx/>
                        <a:buSzTx/>
                        <a:buFontTx/>
                        <a:buNone/>
                        <a:tabLst/>
                        <a:defRPr/>
                      </a:pPr>
                      <a:r>
                        <a:rPr lang="en-US" sz="1200" dirty="0" smtClean="0">
                          <a:effectLst/>
                          <a:latin typeface="Calibri" panose="020F0502020204030204" pitchFamily="34" charset="0"/>
                        </a:rPr>
                        <a:t>606-647 </a:t>
                      </a:r>
                      <a:r>
                        <a:rPr lang="en-US" sz="1200" cap="small" dirty="0" err="1" smtClean="0">
                          <a:effectLst/>
                          <a:latin typeface="Calibri" panose="020F0502020204030204" pitchFamily="34" charset="0"/>
                        </a:rPr>
                        <a:t>c.e</a:t>
                      </a:r>
                      <a:r>
                        <a:rPr lang="en-US" sz="1200" dirty="0" smtClean="0">
                          <a:effectLst/>
                          <a:latin typeface="Calibri" panose="020F0502020204030204" pitchFamily="34" charset="0"/>
                        </a:rPr>
                        <a:t>. Reign of </a:t>
                      </a:r>
                      <a:r>
                        <a:rPr lang="en-US" sz="1200" dirty="0" err="1" smtClean="0">
                          <a:effectLst/>
                          <a:latin typeface="Calibri" panose="020F0502020204030204" pitchFamily="34" charset="0"/>
                        </a:rPr>
                        <a:t>Harsha</a:t>
                      </a:r>
                      <a:r>
                        <a:rPr lang="en-US" sz="1200" dirty="0" smtClean="0">
                          <a:effectLst/>
                          <a:latin typeface="Calibri" panose="020F0502020204030204" pitchFamily="34" charset="0"/>
                        </a:rPr>
                        <a:t> </a:t>
                      </a:r>
                      <a:r>
                        <a:rPr lang="en-US" sz="1200" dirty="0" err="1" smtClean="0">
                          <a:effectLst/>
                          <a:latin typeface="Calibri" panose="020F0502020204030204" pitchFamily="34" charset="0"/>
                        </a:rPr>
                        <a:t>Vardhana</a:t>
                      </a:r>
                      <a:endParaRPr lang="en-US" sz="1200" dirty="0" smtClean="0">
                        <a:effectLst/>
                        <a:latin typeface="Calibri" panose="020F0502020204030204" pitchFamily="34" charset="0"/>
                      </a:endParaRPr>
                    </a:p>
                    <a:p>
                      <a:pPr marL="0" marR="847725">
                        <a:lnSpc>
                          <a:spcPts val="1350"/>
                        </a:lnSpc>
                        <a:spcBef>
                          <a:spcPts val="0"/>
                        </a:spcBef>
                        <a:spcAft>
                          <a:spcPts val="0"/>
                        </a:spcAft>
                      </a:pPr>
                      <a:endParaRPr lang="en-US" sz="1200" dirty="0">
                        <a:effectLst/>
                        <a:latin typeface="Calibri" panose="020F0502020204030204" pitchFamily="34" charset="0"/>
                      </a:endParaRPr>
                    </a:p>
                    <a:p>
                      <a:pPr marL="0" marR="0">
                        <a:lnSpc>
                          <a:spcPct val="115000"/>
                        </a:lnSpc>
                        <a:spcBef>
                          <a:spcPts val="0"/>
                        </a:spcBef>
                        <a:spcAft>
                          <a:spcPts val="0"/>
                        </a:spcAft>
                      </a:pPr>
                      <a:r>
                        <a:rPr lang="en-US" sz="1200" dirty="0">
                          <a:effectLst/>
                          <a:latin typeface="Calibri" panose="020F0502020204030204" pitchFamily="34" charset="0"/>
                        </a:rPr>
                        <a:t> </a:t>
                      </a:r>
                      <a:endParaRPr lang="en-US" sz="1200" dirty="0">
                        <a:effectLst/>
                        <a:latin typeface="Calibri" panose="020F0502020204030204" pitchFamily="34" charset="0"/>
                        <a:ea typeface="Times New Roman"/>
                        <a:cs typeface="Times New Roman"/>
                      </a:endParaRPr>
                    </a:p>
                  </a:txBody>
                  <a:tcPr marL="16327" marR="16327" marT="0" marB="0" anchor="b"/>
                </a:tc>
                <a:tc>
                  <a:txBody>
                    <a:bodyPr/>
                    <a:lstStyle/>
                    <a:p>
                      <a:pPr marL="95250" marR="0">
                        <a:lnSpc>
                          <a:spcPts val="1275"/>
                        </a:lnSpc>
                        <a:spcBef>
                          <a:spcPts val="0"/>
                        </a:spcBef>
                        <a:spcAft>
                          <a:spcPts val="0"/>
                        </a:spcAft>
                      </a:pPr>
                      <a:r>
                        <a:rPr lang="en-US" sz="1200" dirty="0">
                          <a:effectLst/>
                          <a:latin typeface="Calibri" panose="020F0502020204030204" pitchFamily="34" charset="0"/>
                        </a:rPr>
                        <a:t>circa 500 </a:t>
                      </a:r>
                      <a:r>
                        <a:rPr lang="en-US" sz="1200" cap="small" dirty="0" err="1">
                          <a:effectLst/>
                          <a:latin typeface="Calibri" panose="020F0502020204030204" pitchFamily="34" charset="0"/>
                        </a:rPr>
                        <a:t>c.e</a:t>
                      </a:r>
                      <a:r>
                        <a:rPr lang="en-US" sz="1200" dirty="0">
                          <a:effectLst/>
                          <a:latin typeface="Calibri" panose="020F0502020204030204" pitchFamily="34" charset="0"/>
                        </a:rPr>
                        <a:t>. Trade route develops through Strait of </a:t>
                      </a:r>
                      <a:r>
                        <a:rPr lang="en-US" sz="1200" dirty="0" smtClean="0">
                          <a:effectLst/>
                          <a:latin typeface="Calibri" panose="020F0502020204030204" pitchFamily="34" charset="0"/>
                        </a:rPr>
                        <a:t>Malacca</a:t>
                      </a:r>
                    </a:p>
                    <a:p>
                      <a:pPr marL="104775" marR="0">
                        <a:lnSpc>
                          <a:spcPts val="1275"/>
                        </a:lnSpc>
                        <a:spcBef>
                          <a:spcPts val="0"/>
                        </a:spcBef>
                        <a:spcAft>
                          <a:spcPts val="0"/>
                        </a:spcAft>
                      </a:pPr>
                      <a:endParaRPr lang="en-US" sz="1200" dirty="0" smtClean="0">
                        <a:effectLst/>
                        <a:latin typeface="Calibri" panose="020F0502020204030204" pitchFamily="34" charset="0"/>
                      </a:endParaRPr>
                    </a:p>
                    <a:p>
                      <a:pPr marL="104775" marR="0">
                        <a:lnSpc>
                          <a:spcPts val="1275"/>
                        </a:lnSpc>
                        <a:spcBef>
                          <a:spcPts val="0"/>
                        </a:spcBef>
                        <a:spcAft>
                          <a:spcPts val="0"/>
                        </a:spcAft>
                      </a:pPr>
                      <a:r>
                        <a:rPr lang="en-US" sz="1200" dirty="0" smtClean="0">
                          <a:effectLst/>
                          <a:latin typeface="Calibri" panose="020F0502020204030204" pitchFamily="34" charset="0"/>
                        </a:rPr>
                        <a:t>683 </a:t>
                      </a:r>
                      <a:r>
                        <a:rPr lang="en-US" sz="1200" cap="small" dirty="0" err="1">
                          <a:effectLst/>
                          <a:latin typeface="Calibri" panose="020F0502020204030204" pitchFamily="34" charset="0"/>
                        </a:rPr>
                        <a:t>c.e</a:t>
                      </a:r>
                      <a:r>
                        <a:rPr lang="en-US" sz="1200" dirty="0">
                          <a:effectLst/>
                          <a:latin typeface="Calibri" panose="020F0502020204030204" pitchFamily="34" charset="0"/>
                        </a:rPr>
                        <a:t>. Rise of </a:t>
                      </a:r>
                      <a:r>
                        <a:rPr lang="en-US" sz="1200" dirty="0" err="1">
                          <a:effectLst/>
                          <a:latin typeface="Calibri" panose="020F0502020204030204" pitchFamily="34" charset="0"/>
                        </a:rPr>
                        <a:t>Srivijaya</a:t>
                      </a:r>
                      <a:r>
                        <a:rPr lang="en-US" sz="1200" dirty="0">
                          <a:effectLst/>
                          <a:latin typeface="Calibri" panose="020F0502020204030204" pitchFamily="34" charset="0"/>
                        </a:rPr>
                        <a:t> in Sumatra</a:t>
                      </a:r>
                    </a:p>
                    <a:p>
                      <a:pPr marL="104775" marR="0">
                        <a:lnSpc>
                          <a:spcPts val="1275"/>
                        </a:lnSpc>
                        <a:spcBef>
                          <a:spcPts val="0"/>
                        </a:spcBef>
                        <a:spcAft>
                          <a:spcPts val="0"/>
                        </a:spcAft>
                      </a:pPr>
                      <a:r>
                        <a:rPr lang="en-US" sz="1200" dirty="0">
                          <a:effectLst/>
                          <a:latin typeface="Calibri" panose="020F0502020204030204" pitchFamily="34" charset="0"/>
                        </a:rPr>
                        <a:t>770-825 </a:t>
                      </a:r>
                      <a:r>
                        <a:rPr lang="en-US" sz="1200" cap="small" dirty="0" err="1">
                          <a:effectLst/>
                          <a:latin typeface="Calibri" panose="020F0502020204030204" pitchFamily="34" charset="0"/>
                        </a:rPr>
                        <a:t>c.e</a:t>
                      </a:r>
                      <a:r>
                        <a:rPr lang="en-US" sz="1200" dirty="0">
                          <a:effectLst/>
                          <a:latin typeface="Calibri" panose="020F0502020204030204" pitchFamily="34" charset="0"/>
                        </a:rPr>
                        <a:t>. Construction of </a:t>
                      </a:r>
                      <a:r>
                        <a:rPr lang="en-US" sz="1200" dirty="0" err="1">
                          <a:effectLst/>
                          <a:latin typeface="Calibri" panose="020F0502020204030204" pitchFamily="34" charset="0"/>
                        </a:rPr>
                        <a:t>Borobodur</a:t>
                      </a:r>
                      <a:r>
                        <a:rPr lang="en-US" sz="1200" dirty="0">
                          <a:effectLst/>
                          <a:latin typeface="Calibri" panose="020F0502020204030204" pitchFamily="34" charset="0"/>
                        </a:rPr>
                        <a:t> in Java</a:t>
                      </a:r>
                      <a:endParaRPr lang="en-US" sz="1200" dirty="0">
                        <a:effectLst/>
                        <a:latin typeface="Calibri" panose="020F0502020204030204" pitchFamily="34" charset="0"/>
                        <a:ea typeface="Times New Roman"/>
                        <a:cs typeface="Times New Roman"/>
                      </a:endParaRPr>
                    </a:p>
                  </a:txBody>
                  <a:tcPr marL="16327" marR="16327" marT="0" marB="0"/>
                </a:tc>
              </a:tr>
              <a:tr h="427985">
                <a:tc>
                  <a:txBody>
                    <a:bodyPr/>
                    <a:lstStyle/>
                    <a:p>
                      <a:pPr marL="0" marR="0" algn="ctr">
                        <a:lnSpc>
                          <a:spcPct val="115000"/>
                        </a:lnSpc>
                        <a:spcBef>
                          <a:spcPts val="0"/>
                        </a:spcBef>
                        <a:spcAft>
                          <a:spcPts val="0"/>
                        </a:spcAft>
                      </a:pPr>
                      <a:r>
                        <a:rPr lang="en-US" sz="1200" b="1" dirty="0">
                          <a:latin typeface="Calibri" panose="020F0502020204030204" pitchFamily="34" charset="0"/>
                        </a:rPr>
                        <a:t>1000 C.E.</a:t>
                      </a:r>
                    </a:p>
                  </a:txBody>
                  <a:tcPr marL="16327" marR="16327" marT="0" marB="0" anchor="ctr"/>
                </a:tc>
                <a:tc>
                  <a:txBody>
                    <a:bodyPr/>
                    <a:lstStyle/>
                    <a:p>
                      <a:pPr marL="0" marR="0">
                        <a:lnSpc>
                          <a:spcPct val="115000"/>
                        </a:lnSpc>
                        <a:spcBef>
                          <a:spcPts val="0"/>
                        </a:spcBef>
                        <a:spcAft>
                          <a:spcPts val="0"/>
                        </a:spcAft>
                      </a:pPr>
                      <a:r>
                        <a:rPr lang="en-US" sz="1200" dirty="0">
                          <a:solidFill>
                            <a:srgbClr val="E7F4F5"/>
                          </a:solidFill>
                          <a:effectLst/>
                          <a:latin typeface="Calibri" panose="020F0502020204030204" pitchFamily="34" charset="0"/>
                        </a:rPr>
                        <a:t> </a:t>
                      </a:r>
                      <a:r>
                        <a:rPr lang="en-US" sz="1200" dirty="0" smtClean="0">
                          <a:solidFill>
                            <a:srgbClr val="E7F4F5"/>
                          </a:solidFill>
                          <a:effectLst/>
                          <a:latin typeface="Calibri" panose="020F0502020204030204" pitchFamily="34" charset="0"/>
                        </a:rPr>
                        <a:t>empty cell</a:t>
                      </a:r>
                      <a:endParaRPr lang="en-US" sz="1200" dirty="0">
                        <a:solidFill>
                          <a:srgbClr val="E7F4F5"/>
                        </a:solidFill>
                        <a:effectLst/>
                        <a:latin typeface="Calibri" panose="020F0502020204030204" pitchFamily="34" charset="0"/>
                        <a:ea typeface="Times New Roman"/>
                        <a:cs typeface="Times New Roman"/>
                      </a:endParaRPr>
                    </a:p>
                  </a:txBody>
                  <a:tcPr marL="16327" marR="16327" marT="0" marB="0"/>
                </a:tc>
                <a:tc>
                  <a:txBody>
                    <a:bodyPr/>
                    <a:lstStyle/>
                    <a:p>
                      <a:pPr marL="104775" marR="381000">
                        <a:lnSpc>
                          <a:spcPts val="1275"/>
                        </a:lnSpc>
                        <a:spcBef>
                          <a:spcPts val="0"/>
                        </a:spcBef>
                        <a:spcAft>
                          <a:spcPts val="0"/>
                        </a:spcAft>
                      </a:pPr>
                      <a:r>
                        <a:rPr lang="en-US" sz="1200" dirty="0">
                          <a:effectLst/>
                          <a:latin typeface="Calibri" panose="020F0502020204030204" pitchFamily="34" charset="0"/>
                        </a:rPr>
                        <a:t>1025 </a:t>
                      </a:r>
                      <a:r>
                        <a:rPr lang="en-US" sz="1200" cap="small" dirty="0" err="1">
                          <a:effectLst/>
                          <a:latin typeface="Calibri" panose="020F0502020204030204" pitchFamily="34" charset="0"/>
                        </a:rPr>
                        <a:t>c.e</a:t>
                      </a:r>
                      <a:r>
                        <a:rPr lang="en-US" sz="1200" dirty="0">
                          <a:effectLst/>
                          <a:latin typeface="Calibri" panose="020F0502020204030204" pitchFamily="34" charset="0"/>
                        </a:rPr>
                        <a:t>.</a:t>
                      </a:r>
                      <a:r>
                        <a:rPr lang="es-ES_tradnl" sz="1200" dirty="0">
                          <a:effectLst/>
                          <a:latin typeface="Calibri" panose="020F0502020204030204" pitchFamily="34" charset="0"/>
                        </a:rPr>
                        <a:t> Chola</a:t>
                      </a:r>
                      <a:r>
                        <a:rPr lang="en-US" sz="1200" dirty="0">
                          <a:effectLst/>
                          <a:latin typeface="Calibri" panose="020F0502020204030204" pitchFamily="34" charset="0"/>
                        </a:rPr>
                        <a:t> attack on Palembang and decline of </a:t>
                      </a:r>
                      <a:r>
                        <a:rPr lang="en-US" sz="1200" dirty="0" err="1">
                          <a:effectLst/>
                          <a:latin typeface="Calibri" panose="020F0502020204030204" pitchFamily="34" charset="0"/>
                        </a:rPr>
                        <a:t>Srivijaya</a:t>
                      </a:r>
                      <a:endParaRPr lang="en-US" sz="1200" dirty="0">
                        <a:effectLst/>
                        <a:latin typeface="Calibri" panose="020F0502020204030204" pitchFamily="34" charset="0"/>
                        <a:ea typeface="Times New Roman"/>
                        <a:cs typeface="Times New Roman"/>
                      </a:endParaRPr>
                    </a:p>
                  </a:txBody>
                  <a:tcPr marL="16327" marR="16327" marT="0" marB="0" anchor="ctr"/>
                </a:tc>
              </a:tr>
            </a:tbl>
          </a:graphicData>
        </a:graphic>
      </p:graphicFrame>
      <p:sp>
        <p:nvSpPr>
          <p:cNvPr id="3" name="Content Placeholder 2"/>
          <p:cNvSpPr>
            <a:spLocks noGrp="1"/>
          </p:cNvSpPr>
          <p:nvPr>
            <p:ph idx="1"/>
          </p:nvPr>
        </p:nvSpPr>
        <p:spPr>
          <a:xfrm>
            <a:off x="8458200" y="6542988"/>
            <a:ext cx="685800" cy="304800"/>
          </a:xfrm>
        </p:spPr>
        <p:txBody>
          <a:bodyPr/>
          <a:lstStyle/>
          <a:p>
            <a:pPr marL="0" lvl="0" indent="0" algn="r" eaLnBrk="1" hangingPunct="1">
              <a:spcBef>
                <a:spcPct val="0"/>
              </a:spcBef>
            </a:pPr>
            <a:r>
              <a:rPr lang="en-US" altLang="en-US" sz="1200" b="1" kern="1200" dirty="0">
                <a:solidFill>
                  <a:srgbClr val="000000"/>
                </a:solidFill>
                <a:latin typeface="Arial" pitchFamily="34" charset="0"/>
                <a:ea typeface="ＭＳ Ｐゴシック" pitchFamily="34" charset="-128"/>
              </a:rPr>
              <a:t> </a:t>
            </a:r>
            <a:r>
              <a:rPr lang="en-US" altLang="en-US" sz="1200" b="1" kern="1200" dirty="0" smtClean="0">
                <a:solidFill>
                  <a:srgbClr val="000000"/>
                </a:solidFill>
                <a:latin typeface="Arial" pitchFamily="34" charset="0"/>
                <a:ea typeface="ＭＳ Ｐゴシック" pitchFamily="34" charset="-128"/>
              </a:rPr>
              <a:t>p167</a:t>
            </a:r>
            <a:endParaRPr lang="en-US" dirty="0"/>
          </a:p>
        </p:txBody>
      </p:sp>
    </p:spTree>
    <p:extLst>
      <p:ext uri="{BB962C8B-B14F-4D97-AF65-F5344CB8AC3E}">
        <p14:creationId xmlns:p14="http://schemas.microsoft.com/office/powerpoint/2010/main" val="2226588765"/>
      </p:ext>
    </p:extLst>
  </p:cSld>
  <p:clrMapOvr>
    <a:masterClrMapping/>
  </p:clrMapOvr>
  <p:transition spd="med">
    <p:wipe dir="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677069" y="444500"/>
            <a:ext cx="7772400" cy="589643"/>
          </a:xfrm>
        </p:spPr>
        <p:txBody>
          <a:bodyPr/>
          <a:lstStyle/>
          <a:p>
            <a:r>
              <a:rPr lang="en-US" sz="2600" dirty="0" smtClean="0"/>
              <a:t>A Map of Ancient India</a:t>
            </a:r>
            <a:endParaRPr lang="en-US" sz="2600" dirty="0"/>
          </a:p>
        </p:txBody>
      </p:sp>
      <p:pic>
        <p:nvPicPr>
          <p:cNvPr id="12289" name="Picture 1" descr="Map 7.1 Ancient India. Mountains and ocean largely separate the Indian subcontinent from the rest of Asia. Migrations and invasions usually came through the Khyber Pass in the northwest. Seaborne commerce with western Asia, Southeast Asia, and East Asia often flourished. Peoples speaking Indo-European languages migrated into the broad valleys of the Indus and Ganges Rivers in the north. Dravidian-speaking peoples remained the dominant population in the south. The diversity of the Indian landscape, the multiplicity of ethnic groups, and the primary identification of people with their class and caste lie behind the division into many small states that has characterized much of Indian political history. "/>
          <p:cNvPicPr>
            <a:picLocks/>
          </p:cNvPicPr>
          <p:nvPr/>
        </p:nvPicPr>
        <p:blipFill>
          <a:blip r:embed="rId3">
            <a:extLst>
              <a:ext uri="{28A0092B-C50C-407E-A947-70E740481C1C}">
                <a14:useLocalDpi xmlns:a14="http://schemas.microsoft.com/office/drawing/2010/main" val="0"/>
              </a:ext>
            </a:extLst>
          </a:blip>
          <a:srcRect/>
          <a:stretch>
            <a:fillRect/>
          </a:stretch>
        </p:blipFill>
        <p:spPr bwMode="auto">
          <a:xfrm>
            <a:off x="575469" y="1066800"/>
            <a:ext cx="7975600" cy="4787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a:xfrm>
            <a:off x="7941469" y="6553200"/>
            <a:ext cx="1219200" cy="304800"/>
          </a:xfrm>
        </p:spPr>
        <p:txBody>
          <a:bodyPr/>
          <a:lstStyle/>
          <a:p>
            <a:pPr marL="0" lvl="0" indent="0" algn="r" eaLnBrk="1" hangingPunct="1">
              <a:spcBef>
                <a:spcPct val="0"/>
              </a:spcBef>
            </a:pPr>
            <a:r>
              <a:rPr lang="en-US" altLang="en-US" sz="1200" b="1" kern="1200" dirty="0">
                <a:solidFill>
                  <a:srgbClr val="000000"/>
                </a:solidFill>
                <a:latin typeface="Arial" pitchFamily="34" charset="0"/>
                <a:ea typeface="ＭＳ Ｐゴシック" pitchFamily="34" charset="-128"/>
              </a:rPr>
              <a:t> Map </a:t>
            </a:r>
            <a:r>
              <a:rPr lang="en-US" altLang="en-US" sz="1200" b="1" kern="1200" dirty="0" smtClean="0">
                <a:solidFill>
                  <a:srgbClr val="000000"/>
                </a:solidFill>
                <a:latin typeface="Arial" pitchFamily="34" charset="0"/>
                <a:ea typeface="ＭＳ Ｐゴシック" pitchFamily="34" charset="-128"/>
              </a:rPr>
              <a:t>6.1 p168</a:t>
            </a:r>
            <a:endParaRPr lang="en-US" dirty="0"/>
          </a:p>
        </p:txBody>
      </p:sp>
    </p:spTree>
    <p:extLst>
      <p:ext uri="{BB962C8B-B14F-4D97-AF65-F5344CB8AC3E}">
        <p14:creationId xmlns:p14="http://schemas.microsoft.com/office/powerpoint/2010/main" val="3920102543"/>
      </p:ext>
    </p:extLst>
  </p:cSld>
  <p:clrMapOvr>
    <a:masterClrMapping/>
  </p:clrMapOvr>
  <p:transition spd="med">
    <p:wipe dir="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571500" y="304800"/>
            <a:ext cx="7772400" cy="609600"/>
          </a:xfrm>
        </p:spPr>
        <p:txBody>
          <a:bodyPr/>
          <a:lstStyle/>
          <a:p>
            <a:r>
              <a:rPr lang="en-US" sz="2600" dirty="0" smtClean="0"/>
              <a:t>Carved Stone Gateway</a:t>
            </a:r>
            <a:endParaRPr lang="en-US" sz="2600" dirty="0"/>
          </a:p>
        </p:txBody>
      </p:sp>
      <p:pic>
        <p:nvPicPr>
          <p:cNvPr id="14337" name="Picture 1" descr="Carved Stone Gateway Leading to the Great Stupa at Sanchi.  Pilgrims traveled long distances to visit stupas, mounds containing relics of the Buddha. The complex at Sanchi, in central India, was begun by Ashoka in the third century B.C.E., though the gates probably date to the first century C.E. This relief shows a royal procession bringing the remains of the Buddha to the city of Kushinagara.&#10;"/>
          <p:cNvPicPr>
            <a:picLocks/>
          </p:cNvPicPr>
          <p:nvPr/>
        </p:nvPicPr>
        <p:blipFill>
          <a:blip r:embed="rId3">
            <a:extLst>
              <a:ext uri="{28A0092B-C50C-407E-A947-70E740481C1C}">
                <a14:useLocalDpi xmlns:a14="http://schemas.microsoft.com/office/drawing/2010/main" val="0"/>
              </a:ext>
            </a:extLst>
          </a:blip>
          <a:srcRect/>
          <a:stretch>
            <a:fillRect/>
          </a:stretch>
        </p:blipFill>
        <p:spPr bwMode="auto">
          <a:xfrm>
            <a:off x="762000" y="914400"/>
            <a:ext cx="7391400" cy="530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a:xfrm>
            <a:off x="8458200" y="6553200"/>
            <a:ext cx="685800" cy="293914"/>
          </a:xfrm>
        </p:spPr>
        <p:txBody>
          <a:bodyPr/>
          <a:lstStyle/>
          <a:p>
            <a:pPr marL="0" lvl="0" indent="0" algn="r" eaLnBrk="1" hangingPunct="1">
              <a:spcBef>
                <a:spcPct val="0"/>
              </a:spcBef>
            </a:pPr>
            <a:r>
              <a:rPr lang="en-US" altLang="en-US" sz="1200" b="1" kern="1200" dirty="0">
                <a:solidFill>
                  <a:srgbClr val="000000"/>
                </a:solidFill>
                <a:latin typeface="Arial" pitchFamily="34" charset="0"/>
                <a:ea typeface="ＭＳ Ｐゴシック" pitchFamily="34" charset="-128"/>
              </a:rPr>
              <a:t> </a:t>
            </a:r>
            <a:r>
              <a:rPr lang="en-US" altLang="en-US" sz="1200" b="1" kern="1200" dirty="0" smtClean="0">
                <a:solidFill>
                  <a:srgbClr val="000000"/>
                </a:solidFill>
                <a:latin typeface="Arial" pitchFamily="34" charset="0"/>
                <a:ea typeface="ＭＳ Ｐゴシック" pitchFamily="34" charset="-128"/>
              </a:rPr>
              <a:t>p170</a:t>
            </a:r>
            <a:endParaRPr lang="en-US" dirty="0"/>
          </a:p>
        </p:txBody>
      </p:sp>
    </p:spTree>
    <p:extLst>
      <p:ext uri="{BB962C8B-B14F-4D97-AF65-F5344CB8AC3E}">
        <p14:creationId xmlns:p14="http://schemas.microsoft.com/office/powerpoint/2010/main" val="2328144705"/>
      </p:ext>
    </p:extLst>
  </p:cSld>
  <p:clrMapOvr>
    <a:masterClrMapping/>
  </p:clrMapOvr>
  <p:transition spd="med">
    <p:wipe dir="r"/>
  </p:transition>
  <p:timing>
    <p:tnLst>
      <p:par>
        <p:cTn id="1" dur="indefinite" restart="never" nodeType="tmRoot"/>
      </p:par>
    </p:tnLst>
  </p:timing>
</p:sld>
</file>

<file path=ppt/theme/theme1.xml><?xml version="1.0" encoding="utf-8"?>
<a:theme xmlns:a="http://schemas.openxmlformats.org/drawingml/2006/main" name="1_Lockard_topic">
  <a:themeElements>
    <a:clrScheme name="1_Lockard_topic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_Lockard_topic">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1_Lockard_topic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Lockard_topic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Lockard_topic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Lockard_topic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Lockard_topic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Lockard_topic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Lockard_topic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Lockard_topic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Lockard_topic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Lockard_topic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Lockard_topic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Lockard_topic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1967</TotalTime>
  <Words>1282</Words>
  <Application>Microsoft Office PowerPoint</Application>
  <PresentationFormat>On-screen Show (4:3)</PresentationFormat>
  <Paragraphs>141</Paragraphs>
  <Slides>21</Slides>
  <Notes>12</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21</vt:i4>
      </vt:variant>
    </vt:vector>
  </HeadingPairs>
  <TitlesOfParts>
    <vt:vector size="27" baseType="lpstr">
      <vt:lpstr>ＭＳ Ｐゴシック</vt:lpstr>
      <vt:lpstr>Arial</vt:lpstr>
      <vt:lpstr>Calibri</vt:lpstr>
      <vt:lpstr>Times New Roman</vt:lpstr>
      <vt:lpstr>Wingdings</vt:lpstr>
      <vt:lpstr>1_Lockard_topic</vt:lpstr>
      <vt:lpstr>Chapter 6 India and Southeast Asia, 1500 B.C.E.-1025 C.E.</vt:lpstr>
      <vt:lpstr>Foundations of Indian Civilization, 1500 B.C.E.–300 C.E.  Subcontinent</vt:lpstr>
      <vt:lpstr>Foundations of Indian Civilization, 1500 B.C.E.–300 C.E.  The Vedic Age</vt:lpstr>
      <vt:lpstr>Foundations of Indian Civilization, 1500 B.C.E.–300 C.E.  Challenges</vt:lpstr>
      <vt:lpstr>Foundations of Indian Civilization, 1500 B.C.E.–300 C.E.  Hinduism</vt:lpstr>
      <vt:lpstr>The Thousand Pillared Hall</vt:lpstr>
      <vt:lpstr>Chronology of India and Southeast Asia</vt:lpstr>
      <vt:lpstr>A Map of Ancient India</vt:lpstr>
      <vt:lpstr>Carved Stone Gateway</vt:lpstr>
      <vt:lpstr>A Sculpture of Buddha</vt:lpstr>
      <vt:lpstr>Hindu Temple at Khajurah</vt:lpstr>
      <vt:lpstr>A Wall Carving of Vishnu</vt:lpstr>
      <vt:lpstr>Imperial Expansion and Collapse, 324 B.C.E.–650 C.E.  The Mauryan Empire</vt:lpstr>
      <vt:lpstr>Imperial Expansion and Collapse, 324 B.C.E.–650 C.E. Commerce and Culture</vt:lpstr>
      <vt:lpstr>Imperial Expansion and Collapse, 324 B.C.E.–650 C.E. The Gupta Empire</vt:lpstr>
      <vt:lpstr>Copper Plate with Indian Numerals</vt:lpstr>
      <vt:lpstr>Caves at Ajanta</vt:lpstr>
      <vt:lpstr>Southeast Asia, 50–1025 C.E.</vt:lpstr>
      <vt:lpstr>Map of Southeast Asia</vt:lpstr>
      <vt:lpstr>Srivijaya-Style Stupa</vt:lpstr>
      <vt:lpstr>Buddhist Monument in Borobodur</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1</dc:title>
  <dc:creator>Evans, Dawn V</dc:creator>
  <cp:lastModifiedBy>Lanza, Philip</cp:lastModifiedBy>
  <cp:revision>86</cp:revision>
  <dcterms:created xsi:type="dcterms:W3CDTF">2006-12-01T20:54:40Z</dcterms:created>
  <dcterms:modified xsi:type="dcterms:W3CDTF">2015-10-09T17:08:01Z</dcterms:modified>
</cp:coreProperties>
</file>